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68"/>
  </p:notesMasterIdLst>
  <p:handoutMasterIdLst>
    <p:handoutMasterId r:id="rId69"/>
  </p:handoutMasterIdLst>
  <p:sldIdLst>
    <p:sldId id="520" r:id="rId2"/>
    <p:sldId id="521" r:id="rId3"/>
    <p:sldId id="419" r:id="rId4"/>
    <p:sldId id="385" r:id="rId5"/>
    <p:sldId id="258" r:id="rId6"/>
    <p:sldId id="333" r:id="rId7"/>
    <p:sldId id="259" r:id="rId8"/>
    <p:sldId id="261" r:id="rId9"/>
    <p:sldId id="387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  <p:sldId id="414" r:id="rId35"/>
    <p:sldId id="415" r:id="rId36"/>
    <p:sldId id="416" r:id="rId37"/>
    <p:sldId id="417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9" r:id="rId47"/>
    <p:sldId id="430" r:id="rId48"/>
    <p:sldId id="431" r:id="rId49"/>
    <p:sldId id="432" r:id="rId50"/>
    <p:sldId id="433" r:id="rId51"/>
    <p:sldId id="434" r:id="rId52"/>
    <p:sldId id="435" r:id="rId53"/>
    <p:sldId id="436" r:id="rId54"/>
    <p:sldId id="428" r:id="rId55"/>
    <p:sldId id="437" r:id="rId56"/>
    <p:sldId id="438" r:id="rId57"/>
    <p:sldId id="439" r:id="rId58"/>
    <p:sldId id="440" r:id="rId59"/>
    <p:sldId id="441" r:id="rId60"/>
    <p:sldId id="442" r:id="rId61"/>
    <p:sldId id="443" r:id="rId62"/>
    <p:sldId id="444" r:id="rId63"/>
    <p:sldId id="445" r:id="rId64"/>
    <p:sldId id="446" r:id="rId65"/>
    <p:sldId id="447" r:id="rId66"/>
    <p:sldId id="418" r:id="rId67"/>
  </p:sldIdLst>
  <p:sldSz cx="12192000" cy="6858000"/>
  <p:notesSz cx="6858000" cy="9144000"/>
  <p:defaultTextStyle>
    <a:defPPr>
      <a:defRPr lang="zh-CN"/>
    </a:defPPr>
    <a:lvl1pPr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033CC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1" userDrawn="1">
          <p15:clr>
            <a:srgbClr val="A4A3A4"/>
          </p15:clr>
        </p15:guide>
        <p15:guide id="3" pos="7650" userDrawn="1">
          <p15:clr>
            <a:srgbClr val="A4A3A4"/>
          </p15:clr>
        </p15:guide>
        <p15:guide id="4" pos="876" userDrawn="1">
          <p15:clr>
            <a:srgbClr val="A4A3A4"/>
          </p15:clr>
        </p15:guide>
        <p15:guide id="5" pos="6623" userDrawn="1">
          <p15:clr>
            <a:srgbClr val="A4A3A4"/>
          </p15:clr>
        </p15:guide>
        <p15:guide id="6" pos="5171" userDrawn="1">
          <p15:clr>
            <a:srgbClr val="A4A3A4"/>
          </p15:clr>
        </p15:guide>
        <p15:guide id="7" pos="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83381" initials="A" lastIdx="1" clrIdx="0">
    <p:extLst>
      <p:ext uri="{19B8F6BF-5375-455C-9EA6-DF929625EA0E}">
        <p15:presenceInfo xmlns:p15="http://schemas.microsoft.com/office/powerpoint/2012/main" userId="A8338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E3B37"/>
    <a:srgbClr val="FFE985"/>
    <a:srgbClr val="F39801"/>
    <a:srgbClr val="7030A0"/>
    <a:srgbClr val="DFE1E0"/>
    <a:srgbClr val="FBFDFC"/>
    <a:srgbClr val="88AB3E"/>
    <a:srgbClr val="FA772E"/>
    <a:srgbClr val="F19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48" autoAdjust="0"/>
    <p:restoredTop sz="94581" autoAdjust="0"/>
  </p:normalViewPr>
  <p:slideViewPr>
    <p:cSldViewPr>
      <p:cViewPr varScale="1">
        <p:scale>
          <a:sx n="74" d="100"/>
          <a:sy n="74" d="100"/>
        </p:scale>
        <p:origin x="72" y="278"/>
      </p:cViewPr>
      <p:guideLst>
        <p:guide orient="horz" pos="2160"/>
        <p:guide pos="3931"/>
        <p:guide pos="7650"/>
        <p:guide pos="876"/>
        <p:guide pos="6623"/>
        <p:guide pos="5171"/>
        <p:guide pos="3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48C81-2EE0-4ADC-AD51-9DC87E0EF387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761C-5A44-4BA0-B4C5-00F13EA65E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15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D1E2EF4-146E-47B5-A412-FFD548A1AB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A031-81B4-458A-8AAD-301B0FE45CD2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2C075-2CCB-4A81-852E-3CB3814FF8E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E01BC60-E5BF-46AE-9C12-C5D2A4F77DF1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2B4607-9D89-4658-8817-6A2A8071E143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EE8B45F3-EE09-44EA-8459-E9B527B6ED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C662DBAF-4120-4790-A7AB-154EC4DC0160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533810F1-153A-4B9D-BD08-741C9C653EC9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乐高玩具&#10;&#10;低可信度描述已自动生成">
            <a:extLst>
              <a:ext uri="{FF2B5EF4-FFF2-40B4-BE49-F238E27FC236}">
                <a16:creationId xmlns:a16="http://schemas.microsoft.com/office/drawing/2014/main" id="{9424285A-CBBD-410C-8224-F8067DA38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4503">
            <a:off x="-4328811" y="2590812"/>
            <a:ext cx="7620301" cy="513405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DF6E770-6377-4D32-A7F8-F3534745A265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212DAE4-E596-4D27-ADD6-8FBA91FCEDEC}"/>
              </a:ext>
            </a:extLst>
          </p:cNvPr>
          <p:cNvCxnSpPr>
            <a:cxnSpLocks/>
          </p:cNvCxnSpPr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38705720-6DA8-4FB0-AC77-E2B66EA804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-145081"/>
            <a:ext cx="2691329" cy="1053801"/>
          </a:xfrm>
          <a:prstGeom prst="rect">
            <a:avLst/>
          </a:prstGeom>
        </p:spPr>
      </p:pic>
      <p:sp>
        <p:nvSpPr>
          <p:cNvPr id="6" name="fountain-pen-of-large-size_33358">
            <a:extLst>
              <a:ext uri="{FF2B5EF4-FFF2-40B4-BE49-F238E27FC236}">
                <a16:creationId xmlns:a16="http://schemas.microsoft.com/office/drawing/2014/main" id="{7ADADC7E-4BF4-46F6-8EF4-7D1CBBD7EABC}"/>
              </a:ext>
            </a:extLst>
          </p:cNvPr>
          <p:cNvSpPr/>
          <p:nvPr userDrawn="1"/>
        </p:nvSpPr>
        <p:spPr>
          <a:xfrm>
            <a:off x="11640616" y="181925"/>
            <a:ext cx="475891" cy="474767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pen-book_299">
            <a:extLst>
              <a:ext uri="{FF2B5EF4-FFF2-40B4-BE49-F238E27FC236}">
                <a16:creationId xmlns:a16="http://schemas.microsoft.com/office/drawing/2014/main" id="{58AB8710-114C-466E-9E7F-CD856F4EAEC4}"/>
              </a:ext>
            </a:extLst>
          </p:cNvPr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fld id="{67864EE2-EAB3-4814-A7EB-820BD7610F1E}" type="slidenum">
              <a:rPr lang="en-US" altLang="zh-CN" smtClean="0"/>
              <a:pPr/>
              <a:t>‹#›</a:t>
            </a:fld>
            <a:r>
              <a:rPr lang="en-US" altLang="zh-CN"/>
              <a:t>/91</a:t>
            </a:r>
          </a:p>
        </p:txBody>
      </p:sp>
    </p:spTree>
    <p:extLst>
      <p:ext uri="{BB962C8B-B14F-4D97-AF65-F5344CB8AC3E}">
        <p14:creationId xmlns:p14="http://schemas.microsoft.com/office/powerpoint/2010/main" val="135457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fld id="{1C4D4E92-3379-4E90-97D3-07C5AA45976A}" type="slidenum">
              <a:rPr lang="en-US" altLang="zh-CN" smtClean="0"/>
              <a:pPr/>
              <a:t>‹#›</a:t>
            </a:fld>
            <a:r>
              <a:rPr lang="en-US" altLang="zh-CN"/>
              <a:t>/91</a:t>
            </a:r>
          </a:p>
        </p:txBody>
      </p:sp>
    </p:spTree>
    <p:extLst>
      <p:ext uri="{BB962C8B-B14F-4D97-AF65-F5344CB8AC3E}">
        <p14:creationId xmlns:p14="http://schemas.microsoft.com/office/powerpoint/2010/main" val="122178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E20A4CA-ED3A-4615-B59E-6C46FD1E6363}"/>
              </a:ext>
            </a:extLst>
          </p:cNvPr>
          <p:cNvCxnSpPr>
            <a:cxnSpLocks/>
          </p:cNvCxnSpPr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0854DD6-35D6-43AC-94FE-A7B6E7D1525A}"/>
              </a:ext>
            </a:extLst>
          </p:cNvPr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D83B6D7-2B32-4B37-9AA1-346B6A2D9A93}"/>
              </a:ext>
            </a:extLst>
          </p:cNvPr>
          <p:cNvCxnSpPr>
            <a:cxnSpLocks/>
          </p:cNvCxnSpPr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E4E91E-9AD3-4FC0-9AA2-8E8CB7989F0B}"/>
              </a:ext>
            </a:extLst>
          </p:cNvPr>
          <p:cNvCxnSpPr>
            <a:cxnSpLocks/>
          </p:cNvCxnSpPr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0C07E38-3BCE-4824-AD13-0BEC6799FCCF}"/>
              </a:ext>
            </a:extLst>
          </p:cNvPr>
          <p:cNvCxnSpPr>
            <a:cxnSpLocks/>
          </p:cNvCxnSpPr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>
            <a:extLst>
              <a:ext uri="{FF2B5EF4-FFF2-40B4-BE49-F238E27FC236}">
                <a16:creationId xmlns:a16="http://schemas.microsoft.com/office/drawing/2014/main" id="{5CE14DBA-877D-4A0D-BEF9-84D062CC2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>
            <a:extLst>
              <a:ext uri="{FF2B5EF4-FFF2-40B4-BE49-F238E27FC236}">
                <a16:creationId xmlns:a16="http://schemas.microsoft.com/office/drawing/2014/main" id="{46D642E3-2E81-4160-AAA1-E21ED5D01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D5EB10-A3E5-4387-8040-27984BF399E5}"/>
              </a:ext>
            </a:extLst>
          </p:cNvPr>
          <p:cNvGrpSpPr/>
          <p:nvPr/>
        </p:nvGrpSpPr>
        <p:grpSpPr>
          <a:xfrm>
            <a:off x="2099555" y="986920"/>
            <a:ext cx="7992888" cy="4164197"/>
            <a:chOff x="575555" y="986919"/>
            <a:chExt cx="7992888" cy="416419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98A3B2-149E-4B6A-B14D-5AAD9EBFCD82}"/>
                </a:ext>
              </a:extLst>
            </p:cNvPr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EC15FDB-DB76-48BC-B60A-5721EB64E6C8}"/>
                </a:ext>
              </a:extLst>
            </p:cNvPr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2C96F2C-8C60-4220-B67C-C88D06EA09A3}"/>
                </a:ext>
              </a:extLst>
            </p:cNvPr>
            <p:cNvSpPr txBox="1"/>
            <p:nvPr/>
          </p:nvSpPr>
          <p:spPr>
            <a:xfrm>
              <a:off x="7020272" y="3102600"/>
              <a:ext cx="1241779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李春葆  主编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2EA3A3-6097-4A72-88FB-1C4E189A49D0}"/>
                </a:ext>
              </a:extLst>
            </p:cNvPr>
            <p:cNvSpPr txBox="1"/>
            <p:nvPr/>
          </p:nvSpPr>
          <p:spPr>
            <a:xfrm>
              <a:off x="1717669" y="4305115"/>
              <a:ext cx="5708660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4</a:t>
              </a:r>
              <a:r>
                <a:rPr lang="zh-CN" altLang="en-US"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章  串</a:t>
              </a:r>
            </a:p>
          </p:txBody>
        </p:sp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84334E00-098C-4CD3-BEC9-545F8671567F}"/>
                </a:ext>
              </a:extLst>
            </p:cNvPr>
            <p:cNvSpPr/>
            <p:nvPr/>
          </p:nvSpPr>
          <p:spPr>
            <a:xfrm>
              <a:off x="6825308" y="3118424"/>
              <a:ext cx="194964" cy="194964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6BD611-19BC-4DD2-BBD3-156746E37A77}"/>
              </a:ext>
            </a:extLst>
          </p:cNvPr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C55F5AC-FC50-4DF5-B799-6ED5FEA9F221}"/>
                </a:ext>
              </a:extLst>
            </p:cNvPr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32BA342-A11C-46B0-B1E8-16492C55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07351D0-63BD-41F6-A03D-BAB674BE1F84}"/>
                </a:ext>
              </a:extLst>
            </p:cNvPr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74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318295" y="1500624"/>
            <a:ext cx="9745910" cy="58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对于非紧缩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格式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（一个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char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存放一个字符）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的顺序串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其类型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声明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如下：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1267" name="Text Box 1027"/>
          <p:cNvSpPr txBox="1">
            <a:spLocks noChangeArrowheads="1"/>
          </p:cNvSpPr>
          <p:nvPr/>
        </p:nvSpPr>
        <p:spPr bwMode="auto">
          <a:xfrm>
            <a:off x="2999656" y="2517525"/>
            <a:ext cx="4465116" cy="2805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/>
              <a:t>#</a:t>
            </a:r>
            <a:r>
              <a:rPr lang="en-US" altLang="zh-CN"/>
              <a:t>define MaxSize</a:t>
            </a:r>
            <a:r>
              <a:rPr lang="en-US" altLang="zh-CN" dirty="0"/>
              <a:t> 100</a:t>
            </a:r>
          </a:p>
          <a:p>
            <a:pPr>
              <a:lnSpc>
                <a:spcPct val="150000"/>
              </a:lnSpc>
            </a:pPr>
            <a:r>
              <a:rPr lang="en-US" altLang="zh-CN"/>
              <a:t>typedef struct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/>
              <a:t>{   </a:t>
            </a:r>
            <a:r>
              <a:rPr lang="en-US" altLang="zh-CN">
                <a:solidFill>
                  <a:srgbClr val="F39801"/>
                </a:solidFill>
              </a:rPr>
              <a:t>char </a:t>
            </a:r>
            <a:r>
              <a:rPr lang="en-US" altLang="zh-CN"/>
              <a:t>data[MaxSize</a:t>
            </a:r>
            <a:r>
              <a:rPr lang="en-US" altLang="zh-CN" dirty="0"/>
              <a:t>];</a:t>
            </a:r>
          </a:p>
          <a:p>
            <a:pPr>
              <a:lnSpc>
                <a:spcPct val="150000"/>
              </a:lnSpc>
            </a:pPr>
            <a:r>
              <a:rPr lang="en-US" altLang="zh-CN"/>
              <a:t>    int </a:t>
            </a:r>
            <a:r>
              <a:rPr lang="en-US" altLang="zh-CN" dirty="0"/>
              <a:t>length;</a:t>
            </a:r>
          </a:p>
          <a:p>
            <a:pPr>
              <a:lnSpc>
                <a:spcPct val="150000"/>
              </a:lnSpc>
            </a:pPr>
            <a:r>
              <a:rPr lang="en-US" altLang="zh-CN"/>
              <a:t>}  </a:t>
            </a:r>
            <a:r>
              <a:rPr lang="en-US" altLang="zh-CN">
                <a:solidFill>
                  <a:srgbClr val="CE3B37"/>
                </a:solidFill>
              </a:rPr>
              <a:t>SqString</a:t>
            </a:r>
            <a:r>
              <a:rPr lang="en-US" altLang="zh-CN" dirty="0"/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77524" y="3735905"/>
            <a:ext cx="2357454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用来存储字符串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6834" y="5826750"/>
            <a:ext cx="321471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用来存储字符串长度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rot="5400000" flipH="1" flipV="1">
            <a:off x="4170420" y="5255246"/>
            <a:ext cx="1143008" cy="1588"/>
          </a:xfrm>
          <a:prstGeom prst="straightConnector1">
            <a:avLst/>
          </a:prstGeom>
          <a:ln>
            <a:solidFill>
              <a:srgbClr val="F39801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rot="10800000">
            <a:off x="6028602" y="3920075"/>
            <a:ext cx="2000264" cy="1588"/>
          </a:xfrm>
          <a:prstGeom prst="straightConnector1">
            <a:avLst/>
          </a:prstGeom>
          <a:ln>
            <a:solidFill>
              <a:srgbClr val="F39801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extBox 3">
            <a:extLst>
              <a:ext uri="{FF2B5EF4-FFF2-40B4-BE49-F238E27FC236}">
                <a16:creationId xmlns:a16="http://schemas.microsoft.com/office/drawing/2014/main" id="{BC918A21-65FA-4A05-B56B-D38298F78581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sp>
        <p:nvSpPr>
          <p:cNvPr id="1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1E0594-BC4F-4768-BF90-A28A242B1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串的顺序存储及其基本操作实现 </a:t>
            </a:r>
          </a:p>
        </p:txBody>
      </p:sp>
      <p:pic>
        <p:nvPicPr>
          <p:cNvPr id="17" name="图片 16" descr="乐高玩具&#10;&#10;低可信度描述已自动生成">
            <a:extLst>
              <a:ext uri="{FF2B5EF4-FFF2-40B4-BE49-F238E27FC236}">
                <a16:creationId xmlns:a16="http://schemas.microsoft.com/office/drawing/2014/main" id="{8F6D1750-A21A-4707-8274-97B1E7CE39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4503725"/>
            <a:ext cx="4327703" cy="291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046696" y="1564089"/>
            <a:ext cx="10089863" cy="143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顺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序串中实现串的基本运算与顺序表的基本运算</a:t>
            </a:r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类</a:t>
            </a: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似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。详细算法实现参见第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章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顺序表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部分。 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6734" y="3441481"/>
            <a:ext cx="9805850" cy="185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不同点：</a:t>
            </a:r>
            <a:endParaRPr lang="en-US" altLang="zh-CN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顺序串参数采用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直接传递顺序串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的方法，不同于第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章的顺序表算法采用的是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顺序表指针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</a:t>
            </a:r>
          </a:p>
        </p:txBody>
      </p:sp>
      <p:pic>
        <p:nvPicPr>
          <p:cNvPr id="8" name="图片 7" descr="乐高玩具&#10;&#10;低可信度描述已自动生成">
            <a:extLst>
              <a:ext uri="{FF2B5EF4-FFF2-40B4-BE49-F238E27FC236}">
                <a16:creationId xmlns:a16="http://schemas.microsoft.com/office/drawing/2014/main" id="{65568237-8D3C-41A0-8B94-A7D34AF8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86438">
            <a:off x="3637530" y="5237412"/>
            <a:ext cx="6721458" cy="3241174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D0E9ACDA-77D5-4C88-BE03-B8D50094BC23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59CFA39-33F1-4251-BB79-84B1C428E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串的顺序存储及其基本操作实现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1504" y="1381713"/>
            <a:ext cx="8722846" cy="16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  <a:spcBef>
                <a:spcPts val="1200"/>
              </a:spcBef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）生成串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StrAssign(&amp;</a:t>
            </a:r>
            <a:r>
              <a:rPr lang="en-US" altLang="zh-CN" i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cstr)</a:t>
            </a:r>
            <a:endParaRPr lang="zh-CN" altLang="zh-CN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12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将一个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C/C++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字符串常量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cstr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（以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'\0'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字符标识结尾）赋给顺序串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，即生成一个其值等于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cstr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的串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81224" y="3072290"/>
            <a:ext cx="7572428" cy="20849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StrAssign</a:t>
            </a:r>
            <a:r>
              <a:rPr lang="en-US" altLang="zh-CN"/>
              <a:t>(SqString &amp;s,char cstr[])	</a:t>
            </a:r>
            <a:r>
              <a:rPr lang="en-US" altLang="zh-CN">
                <a:solidFill>
                  <a:srgbClr val="002060"/>
                </a:solidFill>
              </a:rPr>
              <a:t>//s</a:t>
            </a:r>
            <a:r>
              <a:rPr lang="zh-CN" altLang="zh-CN">
                <a:solidFill>
                  <a:srgbClr val="002060"/>
                </a:solidFill>
              </a:rPr>
              <a:t>为引用型参数</a:t>
            </a:r>
          </a:p>
          <a:p>
            <a:pPr>
              <a:lnSpc>
                <a:spcPct val="70000"/>
              </a:lnSpc>
            </a:pPr>
            <a:r>
              <a:rPr lang="en-US" altLang="zh-CN"/>
              <a:t>{  int i;</a:t>
            </a:r>
            <a:endParaRPr lang="zh-CN" altLang="zh-CN"/>
          </a:p>
          <a:p>
            <a:pPr>
              <a:lnSpc>
                <a:spcPct val="70000"/>
              </a:lnSpc>
            </a:pPr>
            <a:r>
              <a:rPr lang="en-US" altLang="zh-CN"/>
              <a:t>   for (i=0;cstr[i]!='\0';i++)</a:t>
            </a:r>
            <a:endParaRPr lang="zh-CN" altLang="zh-CN"/>
          </a:p>
          <a:p>
            <a:pPr>
              <a:lnSpc>
                <a:spcPct val="70000"/>
              </a:lnSpc>
            </a:pPr>
            <a:r>
              <a:rPr lang="en-US" altLang="zh-CN"/>
              <a:t>      s.data[i]=cstr[i];</a:t>
            </a:r>
            <a:endParaRPr lang="zh-CN" altLang="zh-CN"/>
          </a:p>
          <a:p>
            <a:pPr>
              <a:lnSpc>
                <a:spcPct val="70000"/>
              </a:lnSpc>
            </a:pPr>
            <a:r>
              <a:rPr lang="en-US" altLang="zh-CN"/>
              <a:t>   s.length=i;				  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设置串</a:t>
            </a:r>
            <a:r>
              <a:rPr lang="en-US" altLang="zh-CN">
                <a:solidFill>
                  <a:srgbClr val="002060"/>
                </a:solidFill>
              </a:rPr>
              <a:t>s</a:t>
            </a:r>
            <a:r>
              <a:rPr lang="zh-CN" altLang="zh-CN">
                <a:solidFill>
                  <a:srgbClr val="002060"/>
                </a:solidFill>
              </a:rPr>
              <a:t>的长度</a:t>
            </a:r>
          </a:p>
          <a:p>
            <a:pPr>
              <a:lnSpc>
                <a:spcPct val="70000"/>
              </a:lnSpc>
            </a:pPr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5520" y="5273450"/>
            <a:ext cx="378621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）销毁串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DestroyStr(&amp;</a:t>
            </a:r>
            <a:r>
              <a:rPr lang="en-US" altLang="zh-CN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</a:t>
            </a:r>
            <a:endParaRPr lang="zh-CN" altLang="zh-CN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5036" y="5805264"/>
            <a:ext cx="7572428" cy="755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void</a:t>
            </a:r>
            <a:r>
              <a:rPr lang="en-US" altLang="zh-CN">
                <a:solidFill>
                  <a:srgbClr val="CE3B37"/>
                </a:solidFill>
              </a:rPr>
              <a:t> DestroyStr</a:t>
            </a:r>
            <a:r>
              <a:rPr lang="en-US" altLang="zh-CN"/>
              <a:t>(SqString &amp;s)</a:t>
            </a:r>
            <a:endParaRPr lang="zh-CN" altLang="zh-CN"/>
          </a:p>
          <a:p>
            <a:r>
              <a:rPr lang="en-US" altLang="zh-CN"/>
              <a:t>{  }</a:t>
            </a:r>
            <a:endParaRPr lang="zh-CN" alt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BD06C3E-15EB-4101-BD11-051C786AC405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48146C9-92CA-48C7-BF35-9EB320E97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串的顺序存储及其基本操作实现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1504" y="1381713"/>
            <a:ext cx="814393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 algn="l"/>
            <a:r>
              <a:rPr lang="en-US" altLang="zh-CN" sz="2400"/>
              <a:t>6</a:t>
            </a:r>
            <a:r>
              <a:rPr lang="zh-CN" altLang="zh-CN" sz="2400"/>
              <a:t>）串连接</a:t>
            </a:r>
            <a:r>
              <a:rPr lang="en-US" altLang="zh-CN" sz="2400"/>
              <a:t>Concat(s</a:t>
            </a:r>
            <a:r>
              <a:rPr lang="zh-CN" altLang="zh-CN" sz="2400"/>
              <a:t>，</a:t>
            </a:r>
            <a:r>
              <a:rPr lang="en-US" altLang="zh-CN" sz="2400"/>
              <a:t>t)</a:t>
            </a:r>
            <a:endParaRPr lang="zh-CN" altLang="zh-CN" sz="2400"/>
          </a:p>
          <a:p>
            <a:pPr algn="l"/>
            <a:r>
              <a:rPr lang="en-US" altLang="zh-CN" sz="2400">
                <a:solidFill>
                  <a:schemeClr val="tx1"/>
                </a:solidFill>
              </a:rPr>
              <a:t>   </a:t>
            </a:r>
            <a:r>
              <a:rPr lang="zh-CN" altLang="zh-CN" sz="2400">
                <a:solidFill>
                  <a:schemeClr val="tx1"/>
                </a:solidFill>
              </a:rPr>
              <a:t>返回由两个顺序串</a:t>
            </a:r>
            <a:r>
              <a:rPr lang="en-US" altLang="zh-CN" sz="2400">
                <a:solidFill>
                  <a:schemeClr val="tx1"/>
                </a:solidFill>
              </a:rPr>
              <a:t>s</a:t>
            </a:r>
            <a:r>
              <a:rPr lang="zh-CN" altLang="zh-CN" sz="2400">
                <a:solidFill>
                  <a:schemeClr val="tx1"/>
                </a:solidFill>
              </a:rPr>
              <a:t>和</a:t>
            </a:r>
            <a:r>
              <a:rPr lang="en-US" altLang="zh-CN" sz="2400">
                <a:solidFill>
                  <a:schemeClr val="tx1"/>
                </a:solidFill>
              </a:rPr>
              <a:t>t</a:t>
            </a:r>
            <a:r>
              <a:rPr lang="zh-CN" altLang="zh-CN" sz="2400">
                <a:solidFill>
                  <a:schemeClr val="tx1"/>
                </a:solidFill>
              </a:rPr>
              <a:t>连接在一起形成的结果串。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9288" y="3364827"/>
            <a:ext cx="8572560" cy="3414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SqString </a:t>
            </a:r>
            <a:r>
              <a:rPr lang="en-US" altLang="zh-CN">
                <a:solidFill>
                  <a:srgbClr val="CE3B37"/>
                </a:solidFill>
              </a:rPr>
              <a:t>Concat</a:t>
            </a:r>
            <a:r>
              <a:rPr lang="en-US" altLang="zh-CN"/>
              <a:t>(SqString s,SqString t)</a:t>
            </a:r>
            <a:endParaRPr lang="zh-CN" altLang="zh-CN"/>
          </a:p>
          <a:p>
            <a:r>
              <a:rPr lang="en-US" altLang="zh-CN"/>
              <a:t>{  SqString str;		   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定义结果串</a:t>
            </a:r>
          </a:p>
          <a:p>
            <a:r>
              <a:rPr lang="en-US" altLang="zh-CN"/>
              <a:t>   int i;</a:t>
            </a:r>
            <a:endParaRPr lang="zh-CN" altLang="zh-CN"/>
          </a:p>
          <a:p>
            <a:r>
              <a:rPr lang="en-US" altLang="zh-CN"/>
              <a:t>   str.length=s.length+t.length;</a:t>
            </a:r>
            <a:endParaRPr lang="zh-CN" altLang="zh-CN"/>
          </a:p>
          <a:p>
            <a:r>
              <a:rPr lang="en-US" altLang="zh-CN"/>
              <a:t>   for (i=0;i&lt;s.length;i++)	  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将</a:t>
            </a:r>
            <a:r>
              <a:rPr lang="en-US" altLang="zh-CN">
                <a:solidFill>
                  <a:srgbClr val="002060"/>
                </a:solidFill>
              </a:rPr>
              <a:t>s.data[0..s.length-1]</a:t>
            </a:r>
            <a:r>
              <a:rPr lang="zh-CN" altLang="zh-CN">
                <a:solidFill>
                  <a:srgbClr val="002060"/>
                </a:solidFill>
              </a:rPr>
              <a:t>复制到</a:t>
            </a:r>
            <a:r>
              <a:rPr lang="en-US" altLang="zh-CN">
                <a:solidFill>
                  <a:srgbClr val="002060"/>
                </a:solidFill>
              </a:rPr>
              <a:t>str</a:t>
            </a:r>
            <a:endParaRPr lang="zh-CN" altLang="zh-CN">
              <a:solidFill>
                <a:srgbClr val="002060"/>
              </a:solidFill>
            </a:endParaRPr>
          </a:p>
          <a:p>
            <a:r>
              <a:rPr lang="nb-NO" altLang="zh-CN"/>
              <a:t>      str.data[i]=s.data[i];</a:t>
            </a:r>
            <a:endParaRPr lang="zh-CN" altLang="zh-CN"/>
          </a:p>
          <a:p>
            <a:r>
              <a:rPr lang="en-US" altLang="zh-CN"/>
              <a:t>   for (i=0;i&lt;t.length;i++)	  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将</a:t>
            </a:r>
            <a:r>
              <a:rPr lang="en-US" altLang="zh-CN">
                <a:solidFill>
                  <a:srgbClr val="002060"/>
                </a:solidFill>
              </a:rPr>
              <a:t>t.data[0..t.length-1]</a:t>
            </a:r>
            <a:r>
              <a:rPr lang="zh-CN" altLang="zh-CN">
                <a:solidFill>
                  <a:srgbClr val="002060"/>
                </a:solidFill>
              </a:rPr>
              <a:t>复制到</a:t>
            </a:r>
            <a:r>
              <a:rPr lang="en-US" altLang="zh-CN">
                <a:solidFill>
                  <a:srgbClr val="002060"/>
                </a:solidFill>
              </a:rPr>
              <a:t>str</a:t>
            </a:r>
            <a:endParaRPr lang="zh-CN" altLang="zh-CN">
              <a:solidFill>
                <a:srgbClr val="002060"/>
              </a:solidFill>
            </a:endParaRPr>
          </a:p>
          <a:p>
            <a:r>
              <a:rPr lang="nb-NO" altLang="zh-CN"/>
              <a:t>     str.data[s.length+i]=t.data[i];</a:t>
            </a:r>
            <a:endParaRPr lang="zh-CN" altLang="zh-CN"/>
          </a:p>
          <a:p>
            <a:r>
              <a:rPr lang="en-US" altLang="zh-CN"/>
              <a:t>   return str;</a:t>
            </a:r>
            <a:endParaRPr lang="zh-CN" altLang="zh-CN"/>
          </a:p>
          <a:p>
            <a:r>
              <a:rPr lang="en-US" altLang="zh-CN"/>
              <a:t>}</a:t>
            </a:r>
            <a:endParaRPr lang="zh-CN" altLang="zh-CN"/>
          </a:p>
        </p:txBody>
      </p:sp>
      <p:grpSp>
        <p:nvGrpSpPr>
          <p:cNvPr id="2" name="组合 13"/>
          <p:cNvGrpSpPr/>
          <p:nvPr/>
        </p:nvGrpSpPr>
        <p:grpSpPr>
          <a:xfrm>
            <a:off x="3935760" y="2443580"/>
            <a:ext cx="5000660" cy="714380"/>
            <a:chOff x="1428728" y="1428736"/>
            <a:chExt cx="5000660" cy="714380"/>
          </a:xfrm>
        </p:grpSpPr>
        <p:sp>
          <p:nvSpPr>
            <p:cNvPr id="6" name="矩形 5"/>
            <p:cNvSpPr/>
            <p:nvPr/>
          </p:nvSpPr>
          <p:spPr>
            <a:xfrm>
              <a:off x="2928926" y="1428736"/>
              <a:ext cx="1357322" cy="7143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Concat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2428860" y="1601756"/>
              <a:ext cx="500066" cy="1588"/>
            </a:xfrm>
            <a:prstGeom prst="straightConnector1">
              <a:avLst/>
            </a:prstGeom>
            <a:ln>
              <a:solidFill>
                <a:srgbClr val="F39801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428728" y="1428736"/>
              <a:ext cx="1071570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"abcd"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428860" y="1958946"/>
              <a:ext cx="500066" cy="1588"/>
            </a:xfrm>
            <a:prstGeom prst="straightConnector1">
              <a:avLst/>
            </a:prstGeom>
            <a:ln>
              <a:solidFill>
                <a:srgbClr val="F39801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428728" y="1785926"/>
              <a:ext cx="1071570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"123"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4286248" y="1784338"/>
              <a:ext cx="500066" cy="1588"/>
            </a:xfrm>
            <a:prstGeom prst="straightConnector1">
              <a:avLst/>
            </a:prstGeom>
            <a:ln>
              <a:solidFill>
                <a:srgbClr val="F39801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786314" y="1630908"/>
              <a:ext cx="1643074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"abcd123"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B5AB1581-4D40-4590-9C08-8D99BB9267D8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sp>
        <p:nvSpPr>
          <p:cNvPr id="1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12EDC5-6C3F-4AB6-B48D-BED163961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串的顺序存储及其基本操作实现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1371744" y="1404546"/>
            <a:ext cx="9504734" cy="14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4.1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】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设计顺序串上实现串比较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运算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Strcmp(s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算法。例如：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  "ab" &lt; "abcd"     "abcd" &lt; "abd"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9786" y="3222070"/>
            <a:ext cx="6389228" cy="3315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）比较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两个串</a:t>
            </a: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共同长度范围内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的对应字符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① 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的字符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&gt;t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的字符，返回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  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② 若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的字符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&lt;t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的字符，返回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③ 若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的字符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=t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的字符，按上述规则继续比较。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）当（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）中对应字符均相同时，比较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的长度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: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① 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两者相等时，返回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②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的长度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&gt;t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的长度，返回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；</a:t>
            </a:r>
          </a:p>
          <a:p>
            <a:pPr algn="l">
              <a:lnSpc>
                <a:spcPts val="3200"/>
              </a:lnSpc>
              <a:spcBef>
                <a:spcPts val="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  ③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的长度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&lt;t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的长度，返回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grpSp>
        <p:nvGrpSpPr>
          <p:cNvPr id="2" name="组合 18"/>
          <p:cNvGrpSpPr/>
          <p:nvPr/>
        </p:nvGrpSpPr>
        <p:grpSpPr>
          <a:xfrm>
            <a:off x="6756892" y="3660745"/>
            <a:ext cx="3929090" cy="317908"/>
            <a:chOff x="4929190" y="2724668"/>
            <a:chExt cx="3929090" cy="317908"/>
          </a:xfrm>
        </p:grpSpPr>
        <p:sp>
          <p:nvSpPr>
            <p:cNvPr id="8" name="TextBox 7"/>
            <p:cNvSpPr txBox="1"/>
            <p:nvPr/>
          </p:nvSpPr>
          <p:spPr>
            <a:xfrm>
              <a:off x="7143768" y="2724668"/>
              <a:ext cx="1714512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a"&gt;"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a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bc"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4929190" y="2959078"/>
              <a:ext cx="214314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组合 19"/>
          <p:cNvGrpSpPr/>
          <p:nvPr/>
        </p:nvGrpSpPr>
        <p:grpSpPr>
          <a:xfrm>
            <a:off x="6788138" y="4099421"/>
            <a:ext cx="3929090" cy="317908"/>
            <a:chOff x="4960436" y="3163344"/>
            <a:chExt cx="3929090" cy="317908"/>
          </a:xfrm>
        </p:grpSpPr>
        <p:sp>
          <p:nvSpPr>
            <p:cNvPr id="11" name="TextBox 10"/>
            <p:cNvSpPr txBox="1"/>
            <p:nvPr/>
          </p:nvSpPr>
          <p:spPr>
            <a:xfrm>
              <a:off x="7175014" y="3163344"/>
              <a:ext cx="1714512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a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ba"&lt;"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b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c"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4960436" y="3377658"/>
              <a:ext cx="214314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组合 20"/>
          <p:cNvGrpSpPr/>
          <p:nvPr/>
        </p:nvGrpSpPr>
        <p:grpSpPr>
          <a:xfrm>
            <a:off x="6594346" y="5293771"/>
            <a:ext cx="4234512" cy="317908"/>
            <a:chOff x="4766644" y="4357694"/>
            <a:chExt cx="4234512" cy="317908"/>
          </a:xfrm>
        </p:grpSpPr>
        <p:sp>
          <p:nvSpPr>
            <p:cNvPr id="13" name="TextBox 12"/>
            <p:cNvSpPr txBox="1"/>
            <p:nvPr/>
          </p:nvSpPr>
          <p:spPr>
            <a:xfrm>
              <a:off x="7286644" y="4357694"/>
              <a:ext cx="1714512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abc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"="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abc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4766644" y="4572008"/>
              <a:ext cx="2520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组合 21"/>
          <p:cNvGrpSpPr/>
          <p:nvPr/>
        </p:nvGrpSpPr>
        <p:grpSpPr>
          <a:xfrm>
            <a:off x="6603968" y="5710257"/>
            <a:ext cx="4234512" cy="317908"/>
            <a:chOff x="4776266" y="4774180"/>
            <a:chExt cx="4234512" cy="317908"/>
          </a:xfrm>
        </p:grpSpPr>
        <p:sp>
          <p:nvSpPr>
            <p:cNvPr id="15" name="TextBox 14"/>
            <p:cNvSpPr txBox="1"/>
            <p:nvPr/>
          </p:nvSpPr>
          <p:spPr>
            <a:xfrm>
              <a:off x="7296266" y="4774180"/>
              <a:ext cx="1714512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ab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c"&gt;"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ab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4776266" y="4988494"/>
              <a:ext cx="2520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组合 22"/>
          <p:cNvGrpSpPr/>
          <p:nvPr/>
        </p:nvGrpSpPr>
        <p:grpSpPr>
          <a:xfrm>
            <a:off x="6614016" y="6138885"/>
            <a:ext cx="4234512" cy="317908"/>
            <a:chOff x="4786314" y="5202808"/>
            <a:chExt cx="4234512" cy="317908"/>
          </a:xfrm>
        </p:grpSpPr>
        <p:sp>
          <p:nvSpPr>
            <p:cNvPr id="17" name="TextBox 16"/>
            <p:cNvSpPr txBox="1"/>
            <p:nvPr/>
          </p:nvSpPr>
          <p:spPr>
            <a:xfrm>
              <a:off x="7306314" y="5202808"/>
              <a:ext cx="1714512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ab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"&lt;"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</a:rPr>
                <a:t>ab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d"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4786314" y="5417122"/>
              <a:ext cx="2520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AutoShape 8">
            <a:extLst>
              <a:ext uri="{FF2B5EF4-FFF2-40B4-BE49-F238E27FC236}">
                <a16:creationId xmlns:a16="http://schemas.microsoft.com/office/drawing/2014/main" id="{546A4ADD-4B41-415A-8B7A-949A5CC4C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00" y="3033602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27CCB999-C003-45C1-87B3-7E493B336057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sp>
        <p:nvSpPr>
          <p:cNvPr id="2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6A2038-85B9-40AC-8DC3-16C6DC5E0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串的顺序存储及其基本操作实现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2059753" y="1620070"/>
            <a:ext cx="8215370" cy="4813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zh-CN"/>
              <a:t>int </a:t>
            </a:r>
            <a:r>
              <a:rPr lang="en-US" altLang="zh-CN">
                <a:solidFill>
                  <a:srgbClr val="CE3B37"/>
                </a:solidFill>
              </a:rPr>
              <a:t>Strcmp</a:t>
            </a:r>
            <a:r>
              <a:rPr lang="en-US" altLang="zh-CN"/>
              <a:t>(SqString s</a:t>
            </a:r>
            <a:r>
              <a:rPr lang="zh-CN" altLang="en-US"/>
              <a:t>，</a:t>
            </a:r>
            <a:r>
              <a:rPr lang="en-US" altLang="zh-CN"/>
              <a:t>SqString </a:t>
            </a:r>
            <a:r>
              <a:rPr lang="en-US" altLang="zh-CN" dirty="0"/>
              <a:t>t)</a:t>
            </a:r>
          </a:p>
          <a:p>
            <a:pPr>
              <a:lnSpc>
                <a:spcPct val="50000"/>
              </a:lnSpc>
            </a:pPr>
            <a:r>
              <a:rPr lang="en-US" altLang="zh-CN"/>
              <a:t>{  int i</a:t>
            </a:r>
            <a:r>
              <a:rPr lang="zh-CN" altLang="en-US"/>
              <a:t>，</a:t>
            </a:r>
            <a:r>
              <a:rPr lang="en-US" altLang="zh-CN"/>
              <a:t>comlen</a:t>
            </a:r>
            <a:r>
              <a:rPr lang="en-US" altLang="zh-CN" dirty="0"/>
              <a:t>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if (</a:t>
            </a:r>
            <a:r>
              <a:rPr lang="en-US" altLang="zh-CN" err="1"/>
              <a:t>s.</a:t>
            </a:r>
            <a:r>
              <a:rPr lang="en-US" altLang="zh-CN"/>
              <a:t>length&lt;</a:t>
            </a:r>
            <a:r>
              <a:rPr lang="en-US" altLang="zh-CN" err="1"/>
              <a:t>t.</a:t>
            </a:r>
            <a:r>
              <a:rPr lang="en-US" altLang="zh-CN"/>
              <a:t>length)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</a:t>
            </a:r>
            <a:r>
              <a:rPr lang="en-US" altLang="zh-CN">
                <a:solidFill>
                  <a:srgbClr val="F39801"/>
                </a:solidFill>
              </a:rPr>
              <a:t>comlen</a:t>
            </a:r>
            <a:r>
              <a:rPr lang="en-US" altLang="zh-CN"/>
              <a:t>=s.length; 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求</a:t>
            </a:r>
            <a:r>
              <a:rPr lang="en-US" altLang="zh-CN">
                <a:solidFill>
                  <a:srgbClr val="002060"/>
                </a:solidFill>
              </a:rPr>
              <a:t>s</a:t>
            </a:r>
            <a:r>
              <a:rPr lang="zh-CN" altLang="en-US">
                <a:solidFill>
                  <a:srgbClr val="002060"/>
                </a:solidFill>
              </a:rPr>
              <a:t>和</a:t>
            </a:r>
            <a:r>
              <a:rPr lang="en-US" altLang="zh-CN" dirty="0">
                <a:solidFill>
                  <a:srgbClr val="002060"/>
                </a:solidFill>
              </a:rPr>
              <a:t>t</a:t>
            </a:r>
            <a:r>
              <a:rPr lang="zh-CN" altLang="en-US" dirty="0">
                <a:solidFill>
                  <a:srgbClr val="002060"/>
                </a:solidFill>
              </a:rPr>
              <a:t>的共同长度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/>
              <a:t>else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</a:t>
            </a:r>
            <a:r>
              <a:rPr lang="en-US" altLang="zh-CN">
                <a:solidFill>
                  <a:srgbClr val="F39801"/>
                </a:solidFill>
              </a:rPr>
              <a:t>comlen</a:t>
            </a:r>
            <a:r>
              <a:rPr lang="en-US" altLang="zh-CN"/>
              <a:t>=t.length</a:t>
            </a:r>
            <a:r>
              <a:rPr lang="en-US" altLang="zh-CN" dirty="0"/>
              <a:t>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for (i=</a:t>
            </a:r>
            <a:r>
              <a:rPr lang="en-US" altLang="zh-CN" dirty="0" err="1"/>
              <a:t>0</a:t>
            </a:r>
            <a:r>
              <a:rPr lang="en-US" altLang="zh-CN" err="1"/>
              <a:t>;</a:t>
            </a:r>
            <a:r>
              <a:rPr lang="en-US" altLang="zh-CN"/>
              <a:t>i&lt;</a:t>
            </a:r>
            <a:r>
              <a:rPr lang="en-US" altLang="zh-CN">
                <a:solidFill>
                  <a:srgbClr val="F39801"/>
                </a:solidFill>
              </a:rPr>
              <a:t>comlen</a:t>
            </a:r>
            <a:r>
              <a:rPr lang="en-US" altLang="zh-CN" err="1"/>
              <a:t>;</a:t>
            </a:r>
            <a:r>
              <a:rPr lang="en-US" altLang="zh-CN"/>
              <a:t>i++)     </a:t>
            </a:r>
            <a:r>
              <a:rPr lang="en-US" altLang="zh-CN" dirty="0"/>
              <a:t>   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在共同长度内逐个字符比较</a:t>
            </a:r>
            <a:endParaRPr lang="zh-CN" altLang="nb-NO" dirty="0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nb-NO" altLang="zh-CN"/>
              <a:t>      if </a:t>
            </a:r>
            <a:r>
              <a:rPr lang="nb-NO" altLang="zh-CN" dirty="0"/>
              <a:t>(s.data[i]&gt;t.data[i])</a:t>
            </a:r>
          </a:p>
          <a:p>
            <a:pPr>
              <a:lnSpc>
                <a:spcPct val="50000"/>
              </a:lnSpc>
            </a:pPr>
            <a:r>
              <a:rPr lang="nb-NO" altLang="zh-CN"/>
              <a:t>	  </a:t>
            </a:r>
            <a:r>
              <a:rPr lang="en-US" altLang="zh-CN"/>
              <a:t>return </a:t>
            </a:r>
            <a:r>
              <a:rPr lang="en-US" altLang="zh-CN" dirty="0"/>
              <a:t>1;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</a:t>
            </a:r>
            <a:r>
              <a:rPr lang="nb-NO" altLang="zh-CN"/>
              <a:t>else </a:t>
            </a:r>
            <a:r>
              <a:rPr lang="nb-NO" altLang="zh-CN" dirty="0"/>
              <a:t>if (s.data[i]&lt;t.data[i])</a:t>
            </a:r>
          </a:p>
          <a:p>
            <a:pPr>
              <a:lnSpc>
                <a:spcPct val="50000"/>
              </a:lnSpc>
            </a:pPr>
            <a:r>
              <a:rPr lang="nb-NO" altLang="zh-CN"/>
              <a:t>	  </a:t>
            </a:r>
            <a:r>
              <a:rPr lang="en-US" altLang="zh-CN"/>
              <a:t>return -1;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if (</a:t>
            </a:r>
            <a:r>
              <a:rPr lang="en-US" altLang="zh-CN" dirty="0" err="1"/>
              <a:t>s</a:t>
            </a:r>
            <a:r>
              <a:rPr lang="en-US" altLang="zh-CN" err="1"/>
              <a:t>.</a:t>
            </a:r>
            <a:r>
              <a:rPr lang="en-US" altLang="zh-CN"/>
              <a:t>length==</a:t>
            </a:r>
            <a:r>
              <a:rPr lang="en-US" altLang="zh-CN" dirty="0" err="1"/>
              <a:t>t</a:t>
            </a:r>
            <a:r>
              <a:rPr lang="en-US" altLang="zh-CN" err="1"/>
              <a:t>.</a:t>
            </a:r>
            <a:r>
              <a:rPr lang="en-US" altLang="zh-CN"/>
              <a:t>length)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en-US" altLang="zh-CN" dirty="0">
                <a:solidFill>
                  <a:srgbClr val="002060"/>
                </a:solidFill>
              </a:rPr>
              <a:t>s==t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return </a:t>
            </a:r>
            <a:r>
              <a:rPr lang="en-US" altLang="zh-CN" dirty="0"/>
              <a:t>0;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else if (</a:t>
            </a:r>
            <a:r>
              <a:rPr lang="en-US" altLang="zh-CN" dirty="0" err="1"/>
              <a:t>s</a:t>
            </a:r>
            <a:r>
              <a:rPr lang="en-US" altLang="zh-CN" err="1"/>
              <a:t>.</a:t>
            </a:r>
            <a:r>
              <a:rPr lang="en-US" altLang="zh-CN"/>
              <a:t>length&gt;</a:t>
            </a:r>
            <a:r>
              <a:rPr lang="en-US" altLang="zh-CN" dirty="0" err="1"/>
              <a:t>t</a:t>
            </a:r>
            <a:r>
              <a:rPr lang="en-US" altLang="zh-CN" err="1"/>
              <a:t>.</a:t>
            </a:r>
            <a:r>
              <a:rPr lang="en-US" altLang="zh-CN"/>
              <a:t>length)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en-US" altLang="zh-CN" dirty="0">
                <a:solidFill>
                  <a:srgbClr val="002060"/>
                </a:solidFill>
              </a:rPr>
              <a:t>s&gt;t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return </a:t>
            </a:r>
            <a:r>
              <a:rPr lang="en-US" altLang="zh-CN" dirty="0"/>
              <a:t>1;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else return </a:t>
            </a:r>
            <a:r>
              <a:rPr lang="en-US" altLang="zh-CN" dirty="0"/>
              <a:t>-1;</a:t>
            </a:r>
            <a:r>
              <a:rPr lang="en-US" altLang="zh-CN"/>
              <a:t>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en-US" altLang="zh-CN" dirty="0">
                <a:solidFill>
                  <a:srgbClr val="002060"/>
                </a:solidFill>
              </a:rPr>
              <a:t>s&lt;t</a:t>
            </a:r>
          </a:p>
          <a:p>
            <a:pPr>
              <a:lnSpc>
                <a:spcPct val="50000"/>
              </a:lnSpc>
            </a:pPr>
            <a:r>
              <a:rPr lang="en-US" altLang="zh-CN"/>
              <a:t>}</a:t>
            </a:r>
            <a:endParaRPr lang="en-US" altLang="zh-CN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2D994DA-0657-4CFB-8BA6-8752B492565E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sp>
        <p:nvSpPr>
          <p:cNvPr id="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E32D85F-FC7E-4C2F-BC4D-D8F8A6C1B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串的顺序存储及其基本操作实现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1030"/>
          <p:cNvSpPr txBox="1">
            <a:spLocks noChangeArrowheads="1"/>
          </p:cNvSpPr>
          <p:nvPr/>
        </p:nvSpPr>
        <p:spPr bwMode="auto">
          <a:xfrm>
            <a:off x="3143647" y="2905834"/>
            <a:ext cx="6095205" cy="225135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ts val="3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链</a:t>
            </a:r>
            <a:r>
              <a:rPr lang="zh-CN" altLang="en-US" sz="2400" dirty="0"/>
              <a:t>串的组织形式与一般的链表</a:t>
            </a:r>
            <a:r>
              <a:rPr lang="zh-CN" altLang="en-US" sz="2400"/>
              <a:t>类似。</a:t>
            </a:r>
            <a:endParaRPr lang="en-US" altLang="zh-CN" sz="240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/>
              <a:t>链</a:t>
            </a:r>
            <a:r>
              <a:rPr lang="zh-CN" altLang="en-US" sz="2400" dirty="0"/>
              <a:t>串中的</a:t>
            </a:r>
            <a:r>
              <a:rPr lang="zh-CN" altLang="en-US" sz="2400">
                <a:solidFill>
                  <a:srgbClr val="CE3B37"/>
                </a:solidFill>
              </a:rPr>
              <a:t>一个结点可以</a:t>
            </a:r>
            <a:r>
              <a:rPr lang="zh-CN" altLang="en-US" sz="2400" dirty="0">
                <a:solidFill>
                  <a:srgbClr val="CE3B37"/>
                </a:solidFill>
              </a:rPr>
              <a:t>存储多个字符</a:t>
            </a:r>
            <a:r>
              <a:rPr lang="zh-CN" altLang="en-US" sz="2400" dirty="0"/>
              <a:t>。通常将链串</a:t>
            </a:r>
            <a:r>
              <a:rPr lang="zh-CN" altLang="en-US" sz="2400"/>
              <a:t>中每个结点所</a:t>
            </a:r>
            <a:r>
              <a:rPr lang="zh-CN" altLang="en-US" sz="2400" dirty="0"/>
              <a:t>存储的字符</a:t>
            </a:r>
            <a:r>
              <a:rPr lang="zh-CN" altLang="en-US" sz="2400"/>
              <a:t>个数称为</a:t>
            </a:r>
            <a:r>
              <a:rPr lang="zh-CN" altLang="en-US" sz="2400">
                <a:solidFill>
                  <a:srgbClr val="CE3B37"/>
                </a:solidFill>
              </a:rPr>
              <a:t>结点大小</a:t>
            </a:r>
            <a:r>
              <a:rPr lang="zh-CN" altLang="en-US" sz="2400" dirty="0"/>
              <a:t>。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D257450-C606-44D1-A3E4-EA36FC8A389C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D75D2F-8102-4EA3-848B-7147AA92A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761D5C1A-4920-4899-B6EA-7F5D691F60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1"/>
          <a:stretch/>
        </p:blipFill>
        <p:spPr>
          <a:xfrm>
            <a:off x="1874412" y="1700610"/>
            <a:ext cx="2972765" cy="6008053"/>
          </a:xfrm>
          <a:prstGeom prst="rect">
            <a:avLst/>
          </a:prstGeom>
        </p:spPr>
      </p:pic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BD8E2A99-F332-4DA4-87D7-9BAAED24B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1"/>
          <a:stretch/>
        </p:blipFill>
        <p:spPr>
          <a:xfrm flipH="1">
            <a:off x="7482812" y="1628799"/>
            <a:ext cx="3077237" cy="6185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1199456" y="4798075"/>
            <a:ext cx="184731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9" name="Text Box 7"/>
          <p:cNvSpPr txBox="1">
            <a:spLocks noChangeArrowheads="1"/>
          </p:cNvSpPr>
          <p:nvPr/>
        </p:nvSpPr>
        <p:spPr bwMode="auto">
          <a:xfrm>
            <a:off x="4079875" y="3363257"/>
            <a:ext cx="295275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结点大小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的链串 </a:t>
            </a:r>
          </a:p>
        </p:txBody>
      </p:sp>
      <p:sp>
        <p:nvSpPr>
          <p:cNvPr id="100386" name="Rectangle 34"/>
          <p:cNvSpPr>
            <a:spLocks noChangeArrowheads="1"/>
          </p:cNvSpPr>
          <p:nvPr/>
        </p:nvSpPr>
        <p:spPr bwMode="auto">
          <a:xfrm>
            <a:off x="1955105" y="462249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87" name="Rectangle 35"/>
          <p:cNvSpPr>
            <a:spLocks noChangeArrowheads="1"/>
          </p:cNvSpPr>
          <p:nvPr/>
        </p:nvSpPr>
        <p:spPr bwMode="auto">
          <a:xfrm>
            <a:off x="2496443" y="462249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88" name="Rectangle 36"/>
          <p:cNvSpPr>
            <a:spLocks noChangeArrowheads="1"/>
          </p:cNvSpPr>
          <p:nvPr/>
        </p:nvSpPr>
        <p:spPr bwMode="auto">
          <a:xfrm>
            <a:off x="3323530" y="462249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en-US" altLang="zh-CN" sz="1800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89" name="Rectangle 37"/>
          <p:cNvSpPr>
            <a:spLocks noChangeArrowheads="1"/>
          </p:cNvSpPr>
          <p:nvPr/>
        </p:nvSpPr>
        <p:spPr bwMode="auto">
          <a:xfrm>
            <a:off x="3864868" y="462249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90" name="Rectangle 38"/>
          <p:cNvSpPr>
            <a:spLocks noChangeArrowheads="1"/>
          </p:cNvSpPr>
          <p:nvPr/>
        </p:nvSpPr>
        <p:spPr bwMode="auto">
          <a:xfrm>
            <a:off x="4761805" y="462249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en-US" altLang="zh-CN" sz="18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91" name="Rectangle 39"/>
          <p:cNvSpPr>
            <a:spLocks noChangeArrowheads="1"/>
          </p:cNvSpPr>
          <p:nvPr/>
        </p:nvSpPr>
        <p:spPr bwMode="auto">
          <a:xfrm>
            <a:off x="5303143" y="462249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92" name="Rectangle 40"/>
          <p:cNvSpPr>
            <a:spLocks noChangeArrowheads="1"/>
          </p:cNvSpPr>
          <p:nvPr/>
        </p:nvSpPr>
        <p:spPr bwMode="auto">
          <a:xfrm>
            <a:off x="7643118" y="462249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  <a:endParaRPr lang="en-US" altLang="zh-CN" sz="1800" i="1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93" name="Rectangle 41"/>
          <p:cNvSpPr>
            <a:spLocks noChangeArrowheads="1"/>
          </p:cNvSpPr>
          <p:nvPr/>
        </p:nvSpPr>
        <p:spPr bwMode="auto">
          <a:xfrm>
            <a:off x="8184455" y="4622497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100394" name="Text Box 42"/>
          <p:cNvSpPr txBox="1">
            <a:spLocks noChangeArrowheads="1"/>
          </p:cNvSpPr>
          <p:nvPr/>
        </p:nvSpPr>
        <p:spPr bwMode="auto">
          <a:xfrm>
            <a:off x="6327622" y="4532066"/>
            <a:ext cx="576262" cy="39312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100395" name="Arc 43"/>
          <p:cNvSpPr>
            <a:spLocks/>
          </p:cNvSpPr>
          <p:nvPr/>
        </p:nvSpPr>
        <p:spPr bwMode="auto">
          <a:xfrm>
            <a:off x="1916976" y="4263723"/>
            <a:ext cx="360363" cy="358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CE3B37"/>
            </a:solidFill>
            <a:miter lim="800000"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96" name="Text Box 44"/>
          <p:cNvSpPr txBox="1">
            <a:spLocks noChangeArrowheads="1"/>
          </p:cNvSpPr>
          <p:nvPr/>
        </p:nvSpPr>
        <p:spPr bwMode="auto">
          <a:xfrm>
            <a:off x="1624879" y="3975365"/>
            <a:ext cx="431800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sp>
        <p:nvSpPr>
          <p:cNvPr id="100397" name="Line 45"/>
          <p:cNvSpPr>
            <a:spLocks noChangeShapeType="1"/>
          </p:cNvSpPr>
          <p:nvPr/>
        </p:nvSpPr>
        <p:spPr bwMode="auto">
          <a:xfrm>
            <a:off x="2747268" y="4838397"/>
            <a:ext cx="57626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98" name="Line 46"/>
          <p:cNvSpPr>
            <a:spLocks noChangeShapeType="1"/>
          </p:cNvSpPr>
          <p:nvPr/>
        </p:nvSpPr>
        <p:spPr bwMode="auto">
          <a:xfrm>
            <a:off x="4187131" y="4838397"/>
            <a:ext cx="576263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99" name="Line 47"/>
          <p:cNvSpPr>
            <a:spLocks noChangeShapeType="1"/>
          </p:cNvSpPr>
          <p:nvPr/>
        </p:nvSpPr>
        <p:spPr bwMode="auto">
          <a:xfrm>
            <a:off x="5628581" y="4838397"/>
            <a:ext cx="576263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00" name="Line 48"/>
          <p:cNvSpPr>
            <a:spLocks noChangeShapeType="1"/>
          </p:cNvSpPr>
          <p:nvPr/>
        </p:nvSpPr>
        <p:spPr bwMode="auto">
          <a:xfrm>
            <a:off x="7068443" y="4838397"/>
            <a:ext cx="57626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11" name="Text Box 59"/>
          <p:cNvSpPr txBox="1">
            <a:spLocks noChangeArrowheads="1"/>
          </p:cNvSpPr>
          <p:nvPr/>
        </p:nvSpPr>
        <p:spPr bwMode="auto">
          <a:xfrm>
            <a:off x="1666844" y="2020232"/>
            <a:ext cx="431800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sp>
        <p:nvSpPr>
          <p:cNvPr id="100401" name="Rectangle 49"/>
          <p:cNvSpPr>
            <a:spLocks noChangeArrowheads="1"/>
          </p:cNvSpPr>
          <p:nvPr/>
        </p:nvSpPr>
        <p:spPr bwMode="auto">
          <a:xfrm>
            <a:off x="1846263" y="2642532"/>
            <a:ext cx="107950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02" name="Rectangle 50"/>
          <p:cNvSpPr>
            <a:spLocks noChangeArrowheads="1"/>
          </p:cNvSpPr>
          <p:nvPr/>
        </p:nvSpPr>
        <p:spPr bwMode="auto">
          <a:xfrm>
            <a:off x="2890838" y="264253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03" name="Rectangle 51"/>
          <p:cNvSpPr>
            <a:spLocks noChangeArrowheads="1"/>
          </p:cNvSpPr>
          <p:nvPr/>
        </p:nvSpPr>
        <p:spPr bwMode="auto">
          <a:xfrm>
            <a:off x="3719513" y="2642532"/>
            <a:ext cx="107950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ABCD</a:t>
            </a:r>
            <a:endParaRPr lang="en-US" altLang="zh-CN" sz="1800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04" name="Rectangle 52"/>
          <p:cNvSpPr>
            <a:spLocks noChangeArrowheads="1"/>
          </p:cNvSpPr>
          <p:nvPr/>
        </p:nvSpPr>
        <p:spPr bwMode="auto">
          <a:xfrm>
            <a:off x="4765675" y="264253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05" name="Rectangle 53"/>
          <p:cNvSpPr>
            <a:spLocks noChangeArrowheads="1"/>
          </p:cNvSpPr>
          <p:nvPr/>
        </p:nvSpPr>
        <p:spPr bwMode="auto">
          <a:xfrm>
            <a:off x="5664200" y="2642532"/>
            <a:ext cx="107950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EFGH</a:t>
            </a:r>
            <a:endParaRPr lang="en-US" altLang="zh-CN" sz="18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06" name="Rectangle 54"/>
          <p:cNvSpPr>
            <a:spLocks noChangeArrowheads="1"/>
          </p:cNvSpPr>
          <p:nvPr/>
        </p:nvSpPr>
        <p:spPr bwMode="auto">
          <a:xfrm>
            <a:off x="6743700" y="264253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07" name="Rectangle 55"/>
          <p:cNvSpPr>
            <a:spLocks noChangeArrowheads="1"/>
          </p:cNvSpPr>
          <p:nvPr/>
        </p:nvSpPr>
        <p:spPr bwMode="auto">
          <a:xfrm>
            <a:off x="8759825" y="2642532"/>
            <a:ext cx="107950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MN##</a:t>
            </a:r>
            <a:endParaRPr lang="en-US" altLang="zh-CN" sz="1800" i="1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08" name="Rectangle 56"/>
          <p:cNvSpPr>
            <a:spLocks noChangeArrowheads="1"/>
          </p:cNvSpPr>
          <p:nvPr/>
        </p:nvSpPr>
        <p:spPr bwMode="auto">
          <a:xfrm>
            <a:off x="9840913" y="264253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100409" name="Text Box 57"/>
          <p:cNvSpPr txBox="1">
            <a:spLocks noChangeArrowheads="1"/>
          </p:cNvSpPr>
          <p:nvPr/>
        </p:nvSpPr>
        <p:spPr bwMode="auto">
          <a:xfrm>
            <a:off x="7535863" y="2552101"/>
            <a:ext cx="647700" cy="39312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100410" name="Arc 58"/>
          <p:cNvSpPr>
            <a:spLocks/>
          </p:cNvSpPr>
          <p:nvPr/>
        </p:nvSpPr>
        <p:spPr bwMode="auto">
          <a:xfrm>
            <a:off x="1957357" y="2283758"/>
            <a:ext cx="360362" cy="358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CE3B37"/>
            </a:solidFill>
            <a:miter lim="800000"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12" name="Line 60"/>
          <p:cNvSpPr>
            <a:spLocks noChangeShapeType="1"/>
          </p:cNvSpPr>
          <p:nvPr/>
        </p:nvSpPr>
        <p:spPr bwMode="auto">
          <a:xfrm>
            <a:off x="3143251" y="2858432"/>
            <a:ext cx="576263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13" name="Line 61"/>
          <p:cNvSpPr>
            <a:spLocks noChangeShapeType="1"/>
          </p:cNvSpPr>
          <p:nvPr/>
        </p:nvSpPr>
        <p:spPr bwMode="auto">
          <a:xfrm>
            <a:off x="5087938" y="2858432"/>
            <a:ext cx="57626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14" name="Line 62"/>
          <p:cNvSpPr>
            <a:spLocks noChangeShapeType="1"/>
          </p:cNvSpPr>
          <p:nvPr/>
        </p:nvSpPr>
        <p:spPr bwMode="auto">
          <a:xfrm>
            <a:off x="7069138" y="2858432"/>
            <a:ext cx="57626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15" name="Line 63"/>
          <p:cNvSpPr>
            <a:spLocks noChangeShapeType="1"/>
          </p:cNvSpPr>
          <p:nvPr/>
        </p:nvSpPr>
        <p:spPr bwMode="auto">
          <a:xfrm>
            <a:off x="8201026" y="2867957"/>
            <a:ext cx="576263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417" name="Text Box 65"/>
          <p:cNvSpPr txBox="1">
            <a:spLocks noChangeArrowheads="1"/>
          </p:cNvSpPr>
          <p:nvPr/>
        </p:nvSpPr>
        <p:spPr bwMode="auto">
          <a:xfrm>
            <a:off x="3755330" y="5273450"/>
            <a:ext cx="295275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结点大小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的链串 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3F1B4275-20E4-4E6D-8EDF-D5BF8479ED17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3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D5EA22-3817-4129-92D2-E238B86C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  <p:pic>
        <p:nvPicPr>
          <p:cNvPr id="40" name="图片 39" descr="乐高玩具&#10;&#10;低可信度描述已自动生成">
            <a:extLst>
              <a:ext uri="{FF2B5EF4-FFF2-40B4-BE49-F238E27FC236}">
                <a16:creationId xmlns:a16="http://schemas.microsoft.com/office/drawing/2014/main" id="{A4612985-AFF3-4DA3-A61B-9936605DB6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4503725"/>
            <a:ext cx="4327703" cy="291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639389" y="1593426"/>
            <a:ext cx="6532579" cy="47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链串结点大小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时，链串的结点类型声明如下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</p:txBody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3741348" y="2282510"/>
            <a:ext cx="4105275" cy="2251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typedef struct snode</a:t>
            </a:r>
            <a:r>
              <a:rPr lang="en-US" altLang="zh-CN" dirty="0"/>
              <a:t> </a:t>
            </a:r>
          </a:p>
          <a:p>
            <a:r>
              <a:rPr lang="en-US" altLang="zh-CN"/>
              <a:t>{   </a:t>
            </a:r>
            <a:r>
              <a:rPr lang="en-US" altLang="zh-CN">
                <a:solidFill>
                  <a:srgbClr val="F39801"/>
                </a:solidFill>
              </a:rPr>
              <a:t>char</a:t>
            </a:r>
            <a:r>
              <a:rPr lang="en-US" altLang="zh-CN"/>
              <a:t> </a:t>
            </a:r>
            <a:r>
              <a:rPr lang="en-US" altLang="zh-CN" dirty="0"/>
              <a:t>data;</a:t>
            </a:r>
          </a:p>
          <a:p>
            <a:r>
              <a:rPr lang="en-US" altLang="zh-CN"/>
              <a:t>    struct snode</a:t>
            </a:r>
            <a:r>
              <a:rPr lang="en-US" altLang="zh-CN" dirty="0"/>
              <a:t> *next;</a:t>
            </a:r>
          </a:p>
          <a:p>
            <a:r>
              <a:rPr lang="en-US" altLang="zh-CN"/>
              <a:t>} </a:t>
            </a:r>
            <a:r>
              <a:rPr lang="en-US" altLang="zh-CN">
                <a:solidFill>
                  <a:srgbClr val="CE3B37"/>
                </a:solidFill>
              </a:rPr>
              <a:t>LinkStrNode</a:t>
            </a:r>
            <a:r>
              <a:rPr lang="en-US" altLang="zh-CN"/>
              <a:t>;</a:t>
            </a:r>
            <a:endParaRPr lang="en-US" altLang="zh-CN" dirty="0"/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2783284" y="558948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35"/>
          <p:cNvSpPr>
            <a:spLocks noChangeArrowheads="1"/>
          </p:cNvSpPr>
          <p:nvPr/>
        </p:nvSpPr>
        <p:spPr bwMode="auto">
          <a:xfrm>
            <a:off x="3324622" y="558948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4151709" y="558948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en-US" altLang="zh-CN" sz="1800" baseline="-25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4693047" y="558948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5589984" y="558948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en-US" altLang="zh-CN" sz="18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6131322" y="558948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40"/>
          <p:cNvSpPr>
            <a:spLocks noChangeArrowheads="1"/>
          </p:cNvSpPr>
          <p:nvPr/>
        </p:nvSpPr>
        <p:spPr bwMode="auto">
          <a:xfrm>
            <a:off x="8471297" y="558948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  <a:endParaRPr lang="en-US" altLang="zh-CN" sz="1800" i="1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1"/>
          <p:cNvSpPr>
            <a:spLocks noChangeArrowheads="1"/>
          </p:cNvSpPr>
          <p:nvPr/>
        </p:nvSpPr>
        <p:spPr bwMode="auto">
          <a:xfrm>
            <a:off x="9012634" y="5589488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∧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7175897" y="5478961"/>
            <a:ext cx="576262" cy="39312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30" name="Arc 43"/>
          <p:cNvSpPr>
            <a:spLocks/>
          </p:cNvSpPr>
          <p:nvPr/>
        </p:nvSpPr>
        <p:spPr bwMode="auto">
          <a:xfrm>
            <a:off x="2745155" y="5230714"/>
            <a:ext cx="360363" cy="358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CE3B37"/>
            </a:solidFill>
            <a:miter lim="800000"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3575447" y="5805388"/>
            <a:ext cx="57626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Line 46"/>
          <p:cNvSpPr>
            <a:spLocks noChangeShapeType="1"/>
          </p:cNvSpPr>
          <p:nvPr/>
        </p:nvSpPr>
        <p:spPr bwMode="auto">
          <a:xfrm>
            <a:off x="5015310" y="5805388"/>
            <a:ext cx="576263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Line 47"/>
          <p:cNvSpPr>
            <a:spLocks noChangeShapeType="1"/>
          </p:cNvSpPr>
          <p:nvPr/>
        </p:nvSpPr>
        <p:spPr bwMode="auto">
          <a:xfrm>
            <a:off x="6456760" y="5805388"/>
            <a:ext cx="576263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Line 48"/>
          <p:cNvSpPr>
            <a:spLocks noChangeShapeType="1"/>
          </p:cNvSpPr>
          <p:nvPr/>
        </p:nvSpPr>
        <p:spPr bwMode="auto">
          <a:xfrm>
            <a:off x="7896622" y="5805388"/>
            <a:ext cx="57626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Text Box 44"/>
          <p:cNvSpPr txBox="1">
            <a:spLocks noChangeArrowheads="1"/>
          </p:cNvSpPr>
          <p:nvPr/>
        </p:nvSpPr>
        <p:spPr bwMode="auto">
          <a:xfrm>
            <a:off x="2384792" y="4919615"/>
            <a:ext cx="431800" cy="34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cxnSp>
        <p:nvCxnSpPr>
          <p:cNvPr id="38" name="直接箭头连接符 37"/>
          <p:cNvCxnSpPr/>
          <p:nvPr/>
        </p:nvCxnSpPr>
        <p:spPr>
          <a:xfrm rot="5400000">
            <a:off x="4205307" y="4943175"/>
            <a:ext cx="10715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">
            <a:extLst>
              <a:ext uri="{FF2B5EF4-FFF2-40B4-BE49-F238E27FC236}">
                <a16:creationId xmlns:a16="http://schemas.microsoft.com/office/drawing/2014/main" id="{B6C2401B-722E-4DC8-AF7A-220B662352EF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4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73E8B57-8F3C-4593-A3D7-1FC385941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E69756-381F-4D0A-9212-6AD990DC5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51" y="1009155"/>
            <a:ext cx="4364434" cy="4364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F07B7C-FB10-46F8-94B9-102C48C91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92" y="531440"/>
            <a:ext cx="6858000" cy="6858000"/>
          </a:xfrm>
          <a:prstGeom prst="rect">
            <a:avLst/>
          </a:prstGeom>
        </p:spPr>
      </p:pic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4295800" y="3672408"/>
            <a:ext cx="3816424" cy="143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串中实现串的基本运算与单链表的基本运算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类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似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7756CD3-7845-4658-BF7D-AD001A329BEB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966D27C-4154-4385-A9BF-43211A741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3">
            <a:extLst>
              <a:ext uri="{FF2B5EF4-FFF2-40B4-BE49-F238E27FC236}">
                <a16:creationId xmlns:a16="http://schemas.microsoft.com/office/drawing/2014/main" id="{0E09F2C4-EE23-4183-832C-A7E0D59CC755}"/>
              </a:ext>
            </a:extLst>
          </p:cNvPr>
          <p:cNvSpPr txBox="1"/>
          <p:nvPr/>
        </p:nvSpPr>
        <p:spPr>
          <a:xfrm>
            <a:off x="1046698" y="124482"/>
            <a:ext cx="2240990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</a:t>
            </a:r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章  串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167642" y="836712"/>
            <a:ext cx="1482451" cy="1346106"/>
            <a:chOff x="520608" y="500043"/>
            <a:chExt cx="1482451" cy="1346106"/>
          </a:xfrm>
          <a:gradFill>
            <a:gsLst>
              <a:gs pos="0">
                <a:srgbClr val="F39801"/>
              </a:gs>
              <a:gs pos="100000">
                <a:srgbClr val="FC9A48"/>
              </a:gs>
            </a:gsLst>
            <a:lin ang="16200000" scaled="1"/>
          </a:gradFill>
        </p:grpSpPr>
        <p:grpSp>
          <p:nvGrpSpPr>
            <p:cNvPr id="17" name="组合 79"/>
            <p:cNvGrpSpPr>
              <a:grpSpLocks/>
            </p:cNvGrpSpPr>
            <p:nvPr/>
          </p:nvGrpSpPr>
          <p:grpSpPr bwMode="auto">
            <a:xfrm>
              <a:off x="639103" y="500043"/>
              <a:ext cx="1289687" cy="1346106"/>
              <a:chOff x="6372294" y="2488774"/>
              <a:chExt cx="2520450" cy="2513016"/>
            </a:xfrm>
            <a:grpFill/>
          </p:grpSpPr>
          <p:sp>
            <p:nvSpPr>
              <p:cNvPr id="20" name="任意多边形 82"/>
              <p:cNvSpPr/>
              <p:nvPr/>
            </p:nvSpPr>
            <p:spPr>
              <a:xfrm rot="3738964">
                <a:off x="6379728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sp>
            <p:nvSpPr>
              <p:cNvPr id="21" name="任意多边形 83"/>
              <p:cNvSpPr/>
              <p:nvPr/>
            </p:nvSpPr>
            <p:spPr>
              <a:xfrm rot="16377237">
                <a:off x="6372293" y="2510364"/>
                <a:ext cx="2476802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rgbClr val="F39801"/>
              </a:soli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文本框 20"/>
            <p:cNvSpPr txBox="1">
              <a:spLocks noChangeArrowheads="1"/>
            </p:cNvSpPr>
            <p:nvPr/>
          </p:nvSpPr>
          <p:spPr bwMode="auto">
            <a:xfrm>
              <a:off x="520608" y="1243969"/>
              <a:ext cx="1482451" cy="3385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CONTENTS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20"/>
            <p:cNvSpPr txBox="1">
              <a:spLocks noChangeArrowheads="1"/>
            </p:cNvSpPr>
            <p:nvPr/>
          </p:nvSpPr>
          <p:spPr bwMode="auto">
            <a:xfrm>
              <a:off x="830365" y="750133"/>
              <a:ext cx="862938" cy="4616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lvl1pPr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zh-CN" altLang="en-US" spc="150" dirty="0">
                  <a:ln w="11430"/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提纲</a:t>
              </a:r>
            </a:p>
          </p:txBody>
        </p:sp>
      </p:grp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8789B57D-EA10-41EB-8A82-71B7246E31F2}"/>
              </a:ext>
            </a:extLst>
          </p:cNvPr>
          <p:cNvSpPr/>
          <p:nvPr/>
        </p:nvSpPr>
        <p:spPr>
          <a:xfrm rot="5400000">
            <a:off x="3114635" y="2411015"/>
            <a:ext cx="523220" cy="398950"/>
          </a:xfrm>
          <a:prstGeom prst="triangle">
            <a:avLst/>
          </a:prstGeom>
          <a:solidFill>
            <a:srgbClr val="F3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6" descr="新闻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C7F957A-93F6-4404-AAEB-1CD28BC23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2348880"/>
            <a:ext cx="5105524" cy="523220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4.1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串的基本概念</a:t>
            </a:r>
          </a:p>
        </p:txBody>
      </p:sp>
      <p:sp>
        <p:nvSpPr>
          <p:cNvPr id="13" name="Rectangle 4" descr="新闻纸">
            <a:hlinkClick r:id="" action="ppaction://noaction"/>
            <a:extLst>
              <a:ext uri="{FF2B5EF4-FFF2-40B4-BE49-F238E27FC236}">
                <a16:creationId xmlns:a16="http://schemas.microsoft.com/office/drawing/2014/main" id="{3A42633C-0392-4E24-9724-68DC48A11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3347410"/>
            <a:ext cx="5105524" cy="523220"/>
          </a:xfrm>
          <a:prstGeom prst="rect">
            <a:avLst/>
          </a:prstGeom>
          <a:solidFill>
            <a:srgbClr val="DFE1E0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4.2 </a:t>
            </a:r>
            <a:r>
              <a:rPr lang="zh-CN" altLang="en-US" sz="2800" spc="50">
                <a:ln w="1143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串的存储结构 </a:t>
            </a:r>
          </a:p>
        </p:txBody>
      </p:sp>
      <p:sp>
        <p:nvSpPr>
          <p:cNvPr id="14" name="Rectangle 6" descr="新闻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5A6936D-4216-461B-978F-6AD8A8385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844" y="4345940"/>
            <a:ext cx="5105524" cy="523220"/>
          </a:xfrm>
          <a:prstGeom prst="rect">
            <a:avLst/>
          </a:prstGeom>
          <a:solidFill>
            <a:srgbClr val="F39801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8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4.3 </a:t>
            </a:r>
            <a:r>
              <a:rPr lang="zh-CN" altLang="en-US" sz="2800" spc="50">
                <a:ln w="11430">
                  <a:noFill/>
                </a:ln>
                <a:solidFill>
                  <a:schemeClr val="bg1"/>
                </a:solidFill>
                <a:latin typeface="Consolas" pitchFamily="49" charset="0"/>
                <a:ea typeface="微软雅黑" pitchFamily="34" charset="-122"/>
                <a:cs typeface="Consolas" pitchFamily="49" charset="0"/>
              </a:rPr>
              <a:t>串的模式匹配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6564" y="1381713"/>
            <a:ext cx="9509747" cy="182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1200"/>
              </a:spcBef>
            </a:pP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）生成串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StrAssign(&amp;</a:t>
            </a:r>
            <a:r>
              <a:rPr lang="en-US" altLang="zh-CN" i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cstr)</a:t>
            </a:r>
            <a:endParaRPr lang="zh-CN" altLang="zh-CN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12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将一个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C/C++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字符串常量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cstr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（以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'\0'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字符标识结尾）赋给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，即生成一个其值等于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cstr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链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5505" y="3168310"/>
            <a:ext cx="7643866" cy="3501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StrAssign</a:t>
            </a:r>
            <a:r>
              <a:rPr lang="en-US" altLang="zh-CN"/>
              <a:t>(LinkStrNode *&amp;s,char cstr[])</a:t>
            </a:r>
            <a:endParaRPr lang="zh-CN" altLang="zh-CN"/>
          </a:p>
          <a:p>
            <a:r>
              <a:rPr lang="en-US" altLang="zh-CN"/>
              <a:t>{  int i;</a:t>
            </a:r>
            <a:endParaRPr lang="zh-CN" altLang="zh-CN"/>
          </a:p>
          <a:p>
            <a:r>
              <a:rPr lang="en-US" altLang="zh-CN"/>
              <a:t>   LinkStrNode *r,*p;</a:t>
            </a:r>
            <a:endParaRPr lang="zh-CN" altLang="zh-CN"/>
          </a:p>
          <a:p>
            <a:r>
              <a:rPr lang="en-US" altLang="zh-CN"/>
              <a:t>   s=(LinkStrNode *)malloc(sizeof(LinkStrNode));</a:t>
            </a:r>
            <a:endParaRPr lang="zh-CN" altLang="zh-CN"/>
          </a:p>
          <a:p>
            <a:r>
              <a:rPr lang="en-US" altLang="zh-CN"/>
              <a:t>   r=s;					</a:t>
            </a:r>
            <a:r>
              <a:rPr lang="en-US" altLang="zh-CN">
                <a:solidFill>
                  <a:srgbClr val="002060"/>
                </a:solidFill>
              </a:rPr>
              <a:t>//r</a:t>
            </a:r>
            <a:r>
              <a:rPr lang="zh-CN" altLang="zh-CN">
                <a:solidFill>
                  <a:srgbClr val="002060"/>
                </a:solidFill>
              </a:rPr>
              <a:t>始终指向尾结点</a:t>
            </a:r>
          </a:p>
          <a:p>
            <a:r>
              <a:rPr lang="en-US" altLang="zh-CN"/>
              <a:t>   for (i=0;cstr[i]!='\0';i++) </a:t>
            </a:r>
            <a:endParaRPr lang="zh-CN" altLang="zh-CN"/>
          </a:p>
          <a:p>
            <a:r>
              <a:rPr lang="en-US" altLang="zh-CN"/>
              <a:t>   {  p=(LinkStrNode *)malloc(sizeof(LinkStrNode));</a:t>
            </a:r>
            <a:endParaRPr lang="zh-CN" altLang="zh-CN"/>
          </a:p>
          <a:p>
            <a:r>
              <a:rPr lang="en-US" altLang="zh-CN"/>
              <a:t>      p-&gt;data=cstr[i];</a:t>
            </a:r>
            <a:endParaRPr lang="zh-CN" altLang="zh-CN"/>
          </a:p>
          <a:p>
            <a:r>
              <a:rPr lang="en-US" altLang="zh-CN"/>
              <a:t>      r-&gt;next=p; r=p;</a:t>
            </a:r>
            <a:endParaRPr lang="zh-CN" altLang="zh-CN"/>
          </a:p>
          <a:p>
            <a:r>
              <a:rPr lang="en-US" altLang="zh-CN"/>
              <a:t>   }</a:t>
            </a:r>
            <a:endParaRPr lang="zh-CN" altLang="zh-CN"/>
          </a:p>
          <a:p>
            <a:r>
              <a:rPr lang="en-US" altLang="zh-CN"/>
              <a:t>   r-&gt;next=NULL;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尾结点</a:t>
            </a:r>
            <a:r>
              <a:rPr lang="en-US" altLang="zh-CN">
                <a:solidFill>
                  <a:srgbClr val="002060"/>
                </a:solidFill>
              </a:rPr>
              <a:t>next</a:t>
            </a:r>
            <a:r>
              <a:rPr lang="zh-CN" altLang="zh-CN">
                <a:solidFill>
                  <a:srgbClr val="002060"/>
                </a:solidFill>
              </a:rPr>
              <a:t>域置为空</a:t>
            </a:r>
          </a:p>
          <a:p>
            <a:r>
              <a:rPr lang="en-US" altLang="zh-CN"/>
              <a:t>}</a:t>
            </a:r>
            <a:endParaRPr lang="zh-CN" altLang="zh-C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88642DC-656F-4124-BC8C-75886CA0BEC4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D15555-C386-42BB-913E-8DB0D535D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9496" y="1501576"/>
            <a:ext cx="8143932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ts val="2800"/>
              </a:lnSpc>
              <a:spcBef>
                <a:spcPts val="1200"/>
              </a:spcBef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/>
              <a:t>2</a:t>
            </a:r>
            <a:r>
              <a:rPr lang="zh-CN" altLang="zh-CN" sz="2400"/>
              <a:t>）销毁串</a:t>
            </a:r>
            <a:r>
              <a:rPr lang="en-US" altLang="zh-CN" sz="2400"/>
              <a:t>DestroyStr(&amp;s)</a:t>
            </a:r>
            <a:endParaRPr lang="zh-CN" altLang="zh-CN" sz="2400"/>
          </a:p>
          <a:p>
            <a:r>
              <a:rPr lang="en-US" altLang="zh-CN" sz="2400">
                <a:solidFill>
                  <a:schemeClr val="tx1"/>
                </a:solidFill>
              </a:rPr>
              <a:t>   </a:t>
            </a:r>
            <a:r>
              <a:rPr lang="zh-CN" altLang="zh-CN" sz="2400">
                <a:solidFill>
                  <a:schemeClr val="tx1"/>
                </a:solidFill>
              </a:rPr>
              <a:t>该运算和销毁带头结点单链表运算的实现过程相同。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1797" y="2588038"/>
            <a:ext cx="7731282" cy="3819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DestroyStr</a:t>
            </a:r>
            <a:r>
              <a:rPr lang="en-US" altLang="zh-CN"/>
              <a:t>(LinkStrNode *&amp;s)</a:t>
            </a:r>
            <a:endParaRPr lang="zh-CN" altLang="zh-CN"/>
          </a:p>
          <a:p>
            <a:pPr>
              <a:lnSpc>
                <a:spcPct val="100000"/>
              </a:lnSpc>
            </a:pPr>
            <a:r>
              <a:rPr lang="en-US" altLang="zh-CN"/>
              <a:t>{  LinkStrNode *pre=s,*p=s-&gt;next;	</a:t>
            </a:r>
            <a:r>
              <a:rPr lang="en-US" altLang="zh-CN">
                <a:solidFill>
                  <a:srgbClr val="002060"/>
                </a:solidFill>
              </a:rPr>
              <a:t>//pre</a:t>
            </a:r>
            <a:r>
              <a:rPr lang="zh-CN" altLang="zh-CN">
                <a:solidFill>
                  <a:srgbClr val="002060"/>
                </a:solidFill>
              </a:rPr>
              <a:t>指向结点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zh-CN">
                <a:solidFill>
                  <a:srgbClr val="002060"/>
                </a:solidFill>
              </a:rPr>
              <a:t>的前驱结点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while (p!=NULL)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扫描链串</a:t>
            </a:r>
            <a:r>
              <a:rPr lang="en-US" altLang="zh-CN">
                <a:solidFill>
                  <a:srgbClr val="002060"/>
                </a:solidFill>
              </a:rPr>
              <a:t>s</a:t>
            </a:r>
            <a:endParaRPr lang="zh-CN" altLang="zh-CN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/>
              <a:t>   {  free(pre);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释放</a:t>
            </a:r>
            <a:r>
              <a:rPr lang="en-US" altLang="zh-CN">
                <a:solidFill>
                  <a:srgbClr val="002060"/>
                </a:solidFill>
              </a:rPr>
              <a:t>pre</a:t>
            </a:r>
            <a:r>
              <a:rPr lang="zh-CN" altLang="zh-CN">
                <a:solidFill>
                  <a:srgbClr val="002060"/>
                </a:solidFill>
              </a:rPr>
              <a:t>结点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   pre=p;				</a:t>
            </a:r>
            <a:r>
              <a:rPr lang="en-US" altLang="zh-CN">
                <a:solidFill>
                  <a:srgbClr val="002060"/>
                </a:solidFill>
              </a:rPr>
              <a:t>//pre</a:t>
            </a:r>
            <a:r>
              <a:rPr lang="zh-CN" altLang="zh-CN">
                <a:solidFill>
                  <a:srgbClr val="002060"/>
                </a:solidFill>
              </a:rPr>
              <a:t>、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zh-CN">
                <a:solidFill>
                  <a:srgbClr val="002060"/>
                </a:solidFill>
              </a:rPr>
              <a:t>同步后移一个结点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   p=pre-&gt;next;</a:t>
            </a:r>
            <a:endParaRPr lang="zh-CN" altLang="zh-CN"/>
          </a:p>
          <a:p>
            <a:pPr>
              <a:lnSpc>
                <a:spcPct val="100000"/>
              </a:lnSpc>
            </a:pPr>
            <a:r>
              <a:rPr lang="en-US" altLang="zh-CN"/>
              <a:t>   }</a:t>
            </a:r>
            <a:endParaRPr lang="zh-CN" altLang="zh-CN"/>
          </a:p>
          <a:p>
            <a:pPr>
              <a:lnSpc>
                <a:spcPct val="100000"/>
              </a:lnSpc>
            </a:pPr>
            <a:r>
              <a:rPr lang="en-US" altLang="zh-CN"/>
              <a:t>   free(pre);</a:t>
            </a:r>
            <a:endParaRPr lang="zh-CN" altLang="zh-CN"/>
          </a:p>
          <a:p>
            <a:pPr>
              <a:lnSpc>
                <a:spcPct val="100000"/>
              </a:lnSpc>
            </a:pPr>
            <a:r>
              <a:rPr lang="en-US" altLang="zh-CN"/>
              <a:t>}</a:t>
            </a:r>
            <a:endParaRPr lang="zh-CN" altLang="zh-C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51318D6-0160-4610-98D8-61B8EEA1A27D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36DB03-6CCD-4218-A325-2608CA4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0650" y="1656252"/>
            <a:ext cx="3292532" cy="306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>
              <a:lnSpc>
                <a:spcPts val="2800"/>
              </a:lnSpc>
              <a:spcBef>
                <a:spcPts val="1200"/>
              </a:spcBef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2400"/>
              <a:t>6</a:t>
            </a:r>
            <a:r>
              <a:rPr lang="zh-CN" altLang="zh-CN" sz="2400"/>
              <a:t>）串连接</a:t>
            </a:r>
            <a:r>
              <a:rPr lang="en-US" altLang="zh-CN" sz="2400"/>
              <a:t>Concat(s</a:t>
            </a:r>
            <a:r>
              <a:rPr lang="zh-CN" altLang="zh-CN" sz="2400"/>
              <a:t>，</a:t>
            </a:r>
            <a:r>
              <a:rPr lang="en-US" altLang="zh-CN" sz="2400"/>
              <a:t>t)</a:t>
            </a:r>
            <a:endParaRPr lang="zh-CN" altLang="zh-CN" sz="2400"/>
          </a:p>
          <a:p>
            <a:pPr>
              <a:lnSpc>
                <a:spcPct val="200000"/>
              </a:lnSpc>
            </a:pPr>
            <a:r>
              <a:rPr lang="en-US" altLang="zh-CN" sz="2400">
                <a:solidFill>
                  <a:schemeClr val="tx1"/>
                </a:solidFill>
              </a:rPr>
              <a:t>   </a:t>
            </a:r>
            <a:r>
              <a:rPr lang="zh-CN" altLang="zh-CN" sz="2400">
                <a:solidFill>
                  <a:schemeClr val="tx1"/>
                </a:solidFill>
              </a:rPr>
              <a:t>求由两个链串</a:t>
            </a:r>
            <a:r>
              <a:rPr lang="en-US" altLang="zh-CN" sz="2400">
                <a:solidFill>
                  <a:schemeClr val="tx1"/>
                </a:solidFill>
              </a:rPr>
              <a:t>s</a:t>
            </a:r>
            <a:r>
              <a:rPr lang="zh-CN" altLang="zh-CN" sz="2400">
                <a:solidFill>
                  <a:schemeClr val="tx1"/>
                </a:solidFill>
              </a:rPr>
              <a:t>和</a:t>
            </a:r>
            <a:r>
              <a:rPr lang="en-US" altLang="zh-CN" sz="2400">
                <a:solidFill>
                  <a:schemeClr val="tx1"/>
                </a:solidFill>
              </a:rPr>
              <a:t>t</a:t>
            </a:r>
            <a:r>
              <a:rPr lang="zh-CN" altLang="zh-CN" sz="2400">
                <a:solidFill>
                  <a:schemeClr val="tx1"/>
                </a:solidFill>
              </a:rPr>
              <a:t>的数据结点连接在一起形成结果串。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9857" y="1633626"/>
            <a:ext cx="6840760" cy="5097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40000"/>
              </a:lnSpc>
            </a:pPr>
            <a:r>
              <a:rPr lang="en-US" altLang="zh-CN"/>
              <a:t>LinkStrNode *</a:t>
            </a:r>
            <a:r>
              <a:rPr lang="en-US" altLang="zh-CN">
                <a:solidFill>
                  <a:srgbClr val="CE3B37"/>
                </a:solidFill>
              </a:rPr>
              <a:t>Concat</a:t>
            </a:r>
            <a:r>
              <a:rPr lang="en-US" altLang="zh-CN"/>
              <a:t>(LinkStrNode *s,LinkStrNode *t)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{  LinkStrNode *str,*p=s-&gt;next,*q,*r;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   str=(LinkStrNode *)malloc(sizeof(LinkStrNode));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   r=str;			</a:t>
            </a:r>
            <a:r>
              <a:rPr lang="en-US" altLang="zh-CN">
                <a:solidFill>
                  <a:srgbClr val="002060"/>
                </a:solidFill>
              </a:rPr>
              <a:t>//r</a:t>
            </a:r>
            <a:r>
              <a:rPr lang="zh-CN" altLang="zh-CN">
                <a:solidFill>
                  <a:srgbClr val="002060"/>
                </a:solidFill>
              </a:rPr>
              <a:t>指向结果串的尾结点</a:t>
            </a:r>
          </a:p>
          <a:p>
            <a:pPr>
              <a:lnSpc>
                <a:spcPct val="40000"/>
              </a:lnSpc>
            </a:pPr>
            <a:r>
              <a:rPr lang="en-US" altLang="zh-CN"/>
              <a:t>   while (p!=NULL)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用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zh-CN">
                <a:solidFill>
                  <a:srgbClr val="002060"/>
                </a:solidFill>
              </a:rPr>
              <a:t>扫描</a:t>
            </a:r>
            <a:r>
              <a:rPr lang="en-US" altLang="zh-CN">
                <a:solidFill>
                  <a:srgbClr val="002060"/>
                </a:solidFill>
              </a:rPr>
              <a:t>s</a:t>
            </a:r>
            <a:r>
              <a:rPr lang="zh-CN" altLang="zh-CN">
                <a:solidFill>
                  <a:srgbClr val="002060"/>
                </a:solidFill>
              </a:rPr>
              <a:t>的所有数据结点</a:t>
            </a:r>
          </a:p>
          <a:p>
            <a:pPr>
              <a:lnSpc>
                <a:spcPct val="40000"/>
              </a:lnSpc>
            </a:pPr>
            <a:r>
              <a:rPr lang="en-US" altLang="zh-CN"/>
              <a:t>   {  q=(LinkStrNode *)malloc(sizeof(LinkStrNode));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      q-&gt;data=p-&gt;data;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将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zh-CN">
                <a:solidFill>
                  <a:srgbClr val="002060"/>
                </a:solidFill>
              </a:rPr>
              <a:t>结点复制到</a:t>
            </a:r>
            <a:r>
              <a:rPr lang="en-US" altLang="zh-CN">
                <a:solidFill>
                  <a:srgbClr val="002060"/>
                </a:solidFill>
              </a:rPr>
              <a:t>q</a:t>
            </a:r>
            <a:r>
              <a:rPr lang="zh-CN" altLang="zh-CN">
                <a:solidFill>
                  <a:srgbClr val="002060"/>
                </a:solidFill>
              </a:rPr>
              <a:t>结点中</a:t>
            </a:r>
          </a:p>
          <a:p>
            <a:pPr>
              <a:lnSpc>
                <a:spcPct val="40000"/>
              </a:lnSpc>
            </a:pPr>
            <a:r>
              <a:rPr lang="en-US" altLang="zh-CN"/>
              <a:t>      r-&gt;next=q;r=q;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将</a:t>
            </a:r>
            <a:r>
              <a:rPr lang="en-US" altLang="zh-CN">
                <a:solidFill>
                  <a:srgbClr val="002060"/>
                </a:solidFill>
              </a:rPr>
              <a:t>q</a:t>
            </a:r>
            <a:r>
              <a:rPr lang="zh-CN" altLang="zh-CN">
                <a:solidFill>
                  <a:srgbClr val="002060"/>
                </a:solidFill>
              </a:rPr>
              <a:t>结点链接到</a:t>
            </a:r>
            <a:r>
              <a:rPr lang="en-US" altLang="zh-CN">
                <a:solidFill>
                  <a:srgbClr val="002060"/>
                </a:solidFill>
              </a:rPr>
              <a:t>str</a:t>
            </a:r>
            <a:r>
              <a:rPr lang="zh-CN" altLang="zh-CN">
                <a:solidFill>
                  <a:srgbClr val="002060"/>
                </a:solidFill>
              </a:rPr>
              <a:t>的末尾</a:t>
            </a:r>
          </a:p>
          <a:p>
            <a:pPr>
              <a:lnSpc>
                <a:spcPct val="40000"/>
              </a:lnSpc>
            </a:pPr>
            <a:r>
              <a:rPr lang="en-US" altLang="zh-CN"/>
              <a:t>      p=p-&gt;next;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   }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   p=t-&gt;next;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   while (p!=NULL)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用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zh-CN">
                <a:solidFill>
                  <a:srgbClr val="002060"/>
                </a:solidFill>
              </a:rPr>
              <a:t>扫描</a:t>
            </a:r>
            <a:r>
              <a:rPr lang="en-US" altLang="zh-CN">
                <a:solidFill>
                  <a:srgbClr val="002060"/>
                </a:solidFill>
              </a:rPr>
              <a:t>t</a:t>
            </a:r>
            <a:r>
              <a:rPr lang="zh-CN" altLang="zh-CN">
                <a:solidFill>
                  <a:srgbClr val="002060"/>
                </a:solidFill>
              </a:rPr>
              <a:t>的所有数据结点</a:t>
            </a:r>
          </a:p>
          <a:p>
            <a:pPr>
              <a:lnSpc>
                <a:spcPct val="40000"/>
              </a:lnSpc>
            </a:pPr>
            <a:r>
              <a:rPr lang="en-US" altLang="zh-CN"/>
              <a:t>   {  q=(LinkStrNode *)malloc(sizeof(LinkStrNode));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      q-&gt;data=p-&gt;data;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将</a:t>
            </a:r>
            <a:r>
              <a:rPr lang="en-US" altLang="zh-CN">
                <a:solidFill>
                  <a:srgbClr val="002060"/>
                </a:solidFill>
              </a:rPr>
              <a:t>p</a:t>
            </a:r>
            <a:r>
              <a:rPr lang="zh-CN" altLang="zh-CN">
                <a:solidFill>
                  <a:srgbClr val="002060"/>
                </a:solidFill>
              </a:rPr>
              <a:t>结点复制到</a:t>
            </a:r>
            <a:r>
              <a:rPr lang="en-US" altLang="zh-CN">
                <a:solidFill>
                  <a:srgbClr val="002060"/>
                </a:solidFill>
              </a:rPr>
              <a:t>q</a:t>
            </a:r>
            <a:r>
              <a:rPr lang="zh-CN" altLang="zh-CN">
                <a:solidFill>
                  <a:srgbClr val="002060"/>
                </a:solidFill>
              </a:rPr>
              <a:t>结点中</a:t>
            </a:r>
          </a:p>
          <a:p>
            <a:pPr>
              <a:lnSpc>
                <a:spcPct val="40000"/>
              </a:lnSpc>
            </a:pPr>
            <a:r>
              <a:rPr lang="en-US" altLang="zh-CN"/>
              <a:t>      r-&gt;next=q;r=q;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将</a:t>
            </a:r>
            <a:r>
              <a:rPr lang="en-US" altLang="zh-CN">
                <a:solidFill>
                  <a:srgbClr val="002060"/>
                </a:solidFill>
              </a:rPr>
              <a:t>q</a:t>
            </a:r>
            <a:r>
              <a:rPr lang="zh-CN" altLang="zh-CN">
                <a:solidFill>
                  <a:srgbClr val="002060"/>
                </a:solidFill>
              </a:rPr>
              <a:t>结点链接到</a:t>
            </a:r>
            <a:r>
              <a:rPr lang="en-US" altLang="zh-CN">
                <a:solidFill>
                  <a:srgbClr val="002060"/>
                </a:solidFill>
              </a:rPr>
              <a:t>str</a:t>
            </a:r>
            <a:r>
              <a:rPr lang="zh-CN" altLang="zh-CN">
                <a:solidFill>
                  <a:srgbClr val="002060"/>
                </a:solidFill>
              </a:rPr>
              <a:t>的末尾</a:t>
            </a:r>
          </a:p>
          <a:p>
            <a:pPr>
              <a:lnSpc>
                <a:spcPct val="40000"/>
              </a:lnSpc>
            </a:pPr>
            <a:r>
              <a:rPr lang="en-US" altLang="zh-CN"/>
              <a:t>      p=p-&gt;next;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   }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   r-&gt;next=NULL;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尾结点的</a:t>
            </a:r>
            <a:r>
              <a:rPr lang="en-US" altLang="zh-CN">
                <a:solidFill>
                  <a:srgbClr val="002060"/>
                </a:solidFill>
              </a:rPr>
              <a:t>next</a:t>
            </a:r>
            <a:r>
              <a:rPr lang="zh-CN" altLang="zh-CN">
                <a:solidFill>
                  <a:srgbClr val="002060"/>
                </a:solidFill>
              </a:rPr>
              <a:t>域置为空</a:t>
            </a:r>
          </a:p>
          <a:p>
            <a:pPr>
              <a:lnSpc>
                <a:spcPct val="40000"/>
              </a:lnSpc>
            </a:pPr>
            <a:r>
              <a:rPr lang="en-US" altLang="zh-CN"/>
              <a:t>   return str;</a:t>
            </a:r>
            <a:endParaRPr lang="zh-CN" altLang="zh-CN"/>
          </a:p>
          <a:p>
            <a:pPr>
              <a:lnSpc>
                <a:spcPct val="40000"/>
              </a:lnSpc>
            </a:pPr>
            <a:r>
              <a:rPr lang="en-US" altLang="zh-CN"/>
              <a:t>}</a:t>
            </a:r>
            <a:endParaRPr lang="zh-CN" altLang="zh-C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BB6F8-EF79-4AD0-9C43-DE44D335062B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9209774-6DD8-47E7-BA2A-F185B669B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527050" y="1527105"/>
            <a:ext cx="10872960" cy="58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【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4.3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黑体" pitchFamily="49" charset="-122"/>
                <a:cs typeface="Consolas" pitchFamily="49" charset="0"/>
              </a:rPr>
              <a:t>】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在链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串中，设计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一个算法把最先出现的子串“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ab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”改为“</a:t>
            </a:r>
            <a:r>
              <a:rPr lang="en-US" altLang="zh-CN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xyz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”。    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091506" y="3140968"/>
            <a:ext cx="8008987" cy="2311076"/>
            <a:chOff x="496862" y="1449714"/>
            <a:chExt cx="8008987" cy="2311076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865216" y="3327402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baseline="-250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406554" y="3327402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baseline="-250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33641" y="3327402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rgbClr val="3333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774979" y="3327402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rgbClr val="3333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114954" y="3327402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a</a:t>
              </a:r>
              <a:endPara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656291" y="3327402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rgbClr val="3333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7929586" y="3228510"/>
              <a:ext cx="576263" cy="39312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11" name="Arc 13"/>
            <p:cNvSpPr>
              <a:spLocks/>
            </p:cNvSpPr>
            <p:nvPr/>
          </p:nvSpPr>
          <p:spPr bwMode="auto">
            <a:xfrm>
              <a:off x="785786" y="2968627"/>
              <a:ext cx="360363" cy="3587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CE3B37"/>
              </a:solidFill>
              <a:miter lim="800000"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1657379" y="3543302"/>
              <a:ext cx="57626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3097241" y="3543302"/>
              <a:ext cx="576263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5981729" y="3543302"/>
              <a:ext cx="57626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3754466" y="3215810"/>
              <a:ext cx="576263" cy="39312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>
              <a:off x="4475191" y="3532190"/>
              <a:ext cx="576263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6554816" y="332899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b</a:t>
              </a:r>
              <a:endPara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7096154" y="332899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rgbClr val="3333FF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>
              <a:off x="7421591" y="3544890"/>
              <a:ext cx="576263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Arc 24"/>
            <p:cNvSpPr>
              <a:spLocks/>
            </p:cNvSpPr>
            <p:nvPr/>
          </p:nvSpPr>
          <p:spPr bwMode="auto">
            <a:xfrm>
              <a:off x="5041929" y="2968627"/>
              <a:ext cx="360362" cy="3587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CE3B37"/>
              </a:solidFill>
              <a:miter lim="800000"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4721752" y="2753820"/>
              <a:ext cx="431800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2762" y="1449714"/>
              <a:ext cx="7413205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F3980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Wingdings"/>
                </a:rPr>
                <a:t></a:t>
              </a:r>
              <a:r>
                <a:rPr lang="zh-CN" altLang="en-US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  <a:sym typeface="Wingdings"/>
                </a:rPr>
                <a:t> </a:t>
              </a:r>
              <a:r>
                <a:rPr lang="zh-CN" altLang="en-US" dirty="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查找：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p-&gt;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data='a'  </a:t>
              </a:r>
              <a:r>
                <a:rPr lang="en-US" altLang="zh-CN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&amp;&amp; p-&gt;next-&gt;</a:t>
              </a:r>
              <a:r>
                <a:rPr lang="en-US" altLang="zh-CN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data='b'</a:t>
              </a:r>
              <a:endPara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496862" y="2786058"/>
              <a:ext cx="431800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</p:grpSp>
      <p:sp>
        <p:nvSpPr>
          <p:cNvPr id="36" name="AutoShape 8">
            <a:extLst>
              <a:ext uri="{FF2B5EF4-FFF2-40B4-BE49-F238E27FC236}">
                <a16:creationId xmlns:a16="http://schemas.microsoft.com/office/drawing/2014/main" id="{CA2AAE7C-FC53-46D9-85DB-2801F1228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354" y="2713480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B3595C07-D99D-49DA-9D00-49073BCB6F96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F61BAD-485A-414F-9856-1E3FC136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  <p:pic>
        <p:nvPicPr>
          <p:cNvPr id="30" name="图片 29" descr="乐高玩具&#10;&#10;低可信度描述已自动生成">
            <a:extLst>
              <a:ext uri="{FF2B5EF4-FFF2-40B4-BE49-F238E27FC236}">
                <a16:creationId xmlns:a16="http://schemas.microsoft.com/office/drawing/2014/main" id="{EA83B216-B570-4A67-A9A9-D7E2CDE3CF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3191">
            <a:off x="8708461" y="3735434"/>
            <a:ext cx="6660062" cy="4487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2027270" y="282872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baseline="-25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2568608" y="282872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baseline="-25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3395695" y="282872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55" name="Rectangle 7"/>
          <p:cNvSpPr>
            <a:spLocks noChangeArrowheads="1"/>
          </p:cNvSpPr>
          <p:nvPr/>
        </p:nvSpPr>
        <p:spPr bwMode="auto">
          <a:xfrm>
            <a:off x="3937033" y="282872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6021383" y="2828722"/>
            <a:ext cx="539750" cy="431800"/>
          </a:xfrm>
          <a:prstGeom prst="rect">
            <a:avLst/>
          </a:prstGeom>
          <a:solidFill>
            <a:schemeClr val="accent1"/>
          </a:solidFill>
          <a:ln w="38100" algn="ctr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1">
                <a:latin typeface="Consolas" pitchFamily="49" charset="0"/>
                <a:cs typeface="Consolas" pitchFamily="49" charset="0"/>
              </a:rPr>
              <a:t>a</a:t>
            </a:r>
            <a:endParaRPr lang="en-US" altLang="zh-CN" baseline="-25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57" name="Rectangle 9"/>
          <p:cNvSpPr>
            <a:spLocks noChangeArrowheads="1"/>
          </p:cNvSpPr>
          <p:nvPr/>
        </p:nvSpPr>
        <p:spPr bwMode="auto">
          <a:xfrm>
            <a:off x="6562720" y="2828722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60" name="Text Box 12"/>
          <p:cNvSpPr txBox="1">
            <a:spLocks noChangeArrowheads="1"/>
          </p:cNvSpPr>
          <p:nvPr/>
        </p:nvSpPr>
        <p:spPr bwMode="auto">
          <a:xfrm>
            <a:off x="8840772" y="2749927"/>
            <a:ext cx="576263" cy="39312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104461" name="Arc 13"/>
          <p:cNvSpPr>
            <a:spLocks/>
          </p:cNvSpPr>
          <p:nvPr/>
        </p:nvSpPr>
        <p:spPr bwMode="auto">
          <a:xfrm>
            <a:off x="2201869" y="2469948"/>
            <a:ext cx="360363" cy="358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F39801"/>
            </a:solidFill>
            <a:miter lim="800000"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62" name="Text Box 14"/>
          <p:cNvSpPr txBox="1">
            <a:spLocks noChangeArrowheads="1"/>
          </p:cNvSpPr>
          <p:nvPr/>
        </p:nvSpPr>
        <p:spPr bwMode="auto">
          <a:xfrm>
            <a:off x="1949424" y="2109586"/>
            <a:ext cx="431800" cy="34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sp>
        <p:nvSpPr>
          <p:cNvPr id="104463" name="Line 15"/>
          <p:cNvSpPr>
            <a:spLocks noChangeShapeType="1"/>
          </p:cNvSpPr>
          <p:nvPr/>
        </p:nvSpPr>
        <p:spPr bwMode="auto">
          <a:xfrm>
            <a:off x="2819433" y="3044622"/>
            <a:ext cx="57626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64" name="Line 16"/>
          <p:cNvSpPr>
            <a:spLocks noChangeShapeType="1"/>
          </p:cNvSpPr>
          <p:nvPr/>
        </p:nvSpPr>
        <p:spPr bwMode="auto">
          <a:xfrm>
            <a:off x="4259296" y="3044622"/>
            <a:ext cx="576263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65" name="Line 17"/>
          <p:cNvSpPr>
            <a:spLocks noChangeShapeType="1"/>
          </p:cNvSpPr>
          <p:nvPr/>
        </p:nvSpPr>
        <p:spPr bwMode="auto">
          <a:xfrm>
            <a:off x="6888158" y="3044622"/>
            <a:ext cx="576262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67" name="Text Box 19"/>
          <p:cNvSpPr txBox="1">
            <a:spLocks noChangeArrowheads="1"/>
          </p:cNvSpPr>
          <p:nvPr/>
        </p:nvSpPr>
        <p:spPr bwMode="auto">
          <a:xfrm>
            <a:off x="4846185" y="2737227"/>
            <a:ext cx="576263" cy="39312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…</a:t>
            </a:r>
          </a:p>
        </p:txBody>
      </p:sp>
      <p:sp>
        <p:nvSpPr>
          <p:cNvPr id="104468" name="Line 20"/>
          <p:cNvSpPr>
            <a:spLocks noChangeShapeType="1"/>
          </p:cNvSpPr>
          <p:nvPr/>
        </p:nvSpPr>
        <p:spPr bwMode="auto">
          <a:xfrm>
            <a:off x="5381621" y="3033510"/>
            <a:ext cx="576263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69" name="Rectangle 21"/>
          <p:cNvSpPr>
            <a:spLocks noChangeArrowheads="1"/>
          </p:cNvSpPr>
          <p:nvPr/>
        </p:nvSpPr>
        <p:spPr bwMode="auto">
          <a:xfrm>
            <a:off x="7461245" y="2830310"/>
            <a:ext cx="539750" cy="431800"/>
          </a:xfrm>
          <a:prstGeom prst="rect">
            <a:avLst/>
          </a:prstGeom>
          <a:solidFill>
            <a:schemeClr val="accent1"/>
          </a:solidFill>
          <a:ln w="38100" algn="ctr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i="1">
                <a:latin typeface="Consolas" pitchFamily="49" charset="0"/>
                <a:cs typeface="Consolas" pitchFamily="49" charset="0"/>
              </a:rPr>
              <a:t>b</a:t>
            </a:r>
            <a:endParaRPr lang="en-US" altLang="zh-CN" baseline="-250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70" name="Rectangle 22"/>
          <p:cNvSpPr>
            <a:spLocks noChangeArrowheads="1"/>
          </p:cNvSpPr>
          <p:nvPr/>
        </p:nvSpPr>
        <p:spPr bwMode="auto">
          <a:xfrm>
            <a:off x="8002583" y="283031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zh-CN" sz="2000" baseline="-2500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71" name="Line 23"/>
          <p:cNvSpPr>
            <a:spLocks noChangeShapeType="1"/>
          </p:cNvSpPr>
          <p:nvPr/>
        </p:nvSpPr>
        <p:spPr bwMode="auto">
          <a:xfrm>
            <a:off x="8328021" y="3046210"/>
            <a:ext cx="576263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72" name="Arc 24"/>
          <p:cNvSpPr>
            <a:spLocks/>
          </p:cNvSpPr>
          <p:nvPr/>
        </p:nvSpPr>
        <p:spPr bwMode="auto">
          <a:xfrm>
            <a:off x="5948358" y="2469948"/>
            <a:ext cx="360362" cy="3587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F39801"/>
            </a:solidFill>
            <a:miter lim="800000"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zh-CN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73" name="Text Box 25"/>
          <p:cNvSpPr txBox="1">
            <a:spLocks noChangeArrowheads="1"/>
          </p:cNvSpPr>
          <p:nvPr/>
        </p:nvSpPr>
        <p:spPr bwMode="auto">
          <a:xfrm>
            <a:off x="5587995" y="2109585"/>
            <a:ext cx="431800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p</a:t>
            </a:r>
          </a:p>
        </p:txBody>
      </p:sp>
      <p:sp>
        <p:nvSpPr>
          <p:cNvPr id="104478" name="Rectangle 30"/>
          <p:cNvSpPr>
            <a:spLocks noChangeArrowheads="1"/>
          </p:cNvSpPr>
          <p:nvPr/>
        </p:nvSpPr>
        <p:spPr bwMode="auto">
          <a:xfrm>
            <a:off x="6008651" y="283031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2000" i="1" dirty="0">
                <a:solidFill>
                  <a:srgbClr val="3333FF"/>
                </a:solidFill>
                <a:latin typeface="Consolas" pitchFamily="49" charset="0"/>
                <a:cs typeface="Consolas" pitchFamily="49" charset="0"/>
              </a:rPr>
              <a:t>a</a:t>
            </a:r>
            <a:endParaRPr lang="en-US" altLang="zh-CN" sz="2000" baseline="-25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79" name="Rectangle 31"/>
          <p:cNvSpPr>
            <a:spLocks noChangeArrowheads="1"/>
          </p:cNvSpPr>
          <p:nvPr/>
        </p:nvSpPr>
        <p:spPr bwMode="auto">
          <a:xfrm>
            <a:off x="7456465" y="283031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2000" i="1" dirty="0">
                <a:solidFill>
                  <a:srgbClr val="3333FF"/>
                </a:solidFill>
                <a:latin typeface="Consolas" pitchFamily="49" charset="0"/>
                <a:cs typeface="Consolas" pitchFamily="49" charset="0"/>
              </a:rPr>
              <a:t>b</a:t>
            </a:r>
            <a:endParaRPr lang="en-US" altLang="zh-CN" sz="2000" baseline="-25000" dirty="0">
              <a:solidFill>
                <a:srgbClr val="3333FF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53"/>
          <p:cNvGrpSpPr/>
          <p:nvPr/>
        </p:nvGrpSpPr>
        <p:grpSpPr>
          <a:xfrm>
            <a:off x="6075032" y="3336720"/>
            <a:ext cx="1862496" cy="1004891"/>
            <a:chOff x="4833612" y="2352671"/>
            <a:chExt cx="1862496" cy="1004891"/>
          </a:xfrm>
        </p:grpSpPr>
        <p:sp>
          <p:nvSpPr>
            <p:cNvPr id="104474" name="Rectangle 26"/>
            <p:cNvSpPr>
              <a:spLocks noChangeArrowheads="1"/>
            </p:cNvSpPr>
            <p:nvPr/>
          </p:nvSpPr>
          <p:spPr bwMode="auto">
            <a:xfrm>
              <a:off x="5615020" y="2925762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i="1" dirty="0">
                  <a:solidFill>
                    <a:srgbClr val="CE3B37"/>
                  </a:solidFill>
                  <a:latin typeface="Consolas" pitchFamily="49" charset="0"/>
                  <a:cs typeface="Consolas" pitchFamily="49" charset="0"/>
                </a:rPr>
                <a:t>y</a:t>
              </a:r>
              <a:endParaRPr lang="en-US" altLang="zh-CN" sz="1800" baseline="-250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75" name="Rectangle 27"/>
            <p:cNvSpPr>
              <a:spLocks noChangeArrowheads="1"/>
            </p:cNvSpPr>
            <p:nvPr/>
          </p:nvSpPr>
          <p:spPr bwMode="auto">
            <a:xfrm>
              <a:off x="6156358" y="2925762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76" name="Line 28"/>
            <p:cNvSpPr>
              <a:spLocks noChangeShapeType="1"/>
            </p:cNvSpPr>
            <p:nvPr/>
          </p:nvSpPr>
          <p:spPr bwMode="auto">
            <a:xfrm>
              <a:off x="5172108" y="3138487"/>
              <a:ext cx="431800" cy="0"/>
            </a:xfrm>
            <a:prstGeom prst="line">
              <a:avLst/>
            </a:prstGeom>
            <a:noFill/>
            <a:ln w="38100">
              <a:solidFill>
                <a:srgbClr val="F3980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77" name="Text Box 29"/>
            <p:cNvSpPr txBox="1">
              <a:spLocks noChangeArrowheads="1"/>
            </p:cNvSpPr>
            <p:nvPr/>
          </p:nvSpPr>
          <p:spPr bwMode="auto">
            <a:xfrm>
              <a:off x="4833612" y="2946250"/>
              <a:ext cx="431800" cy="31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104482" name="AutoShape 34"/>
            <p:cNvSpPr>
              <a:spLocks noChangeArrowheads="1"/>
            </p:cNvSpPr>
            <p:nvPr/>
          </p:nvSpPr>
          <p:spPr bwMode="auto">
            <a:xfrm>
              <a:off x="5967445" y="2352671"/>
              <a:ext cx="144462" cy="360362"/>
            </a:xfrm>
            <a:prstGeom prst="upArrow">
              <a:avLst>
                <a:gd name="adj1" fmla="val 50000"/>
                <a:gd name="adj2" fmla="val 62363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组合 54"/>
          <p:cNvGrpSpPr/>
          <p:nvPr/>
        </p:nvGrpSpPr>
        <p:grpSpPr>
          <a:xfrm>
            <a:off x="1949424" y="4299990"/>
            <a:ext cx="8504294" cy="1505274"/>
            <a:chOff x="172979" y="4228776"/>
            <a:chExt cx="8504294" cy="1505274"/>
          </a:xfrm>
        </p:grpSpPr>
        <p:sp>
          <p:nvSpPr>
            <p:cNvPr id="104484" name="AutoShape 36"/>
            <p:cNvSpPr>
              <a:spLocks noChangeArrowheads="1"/>
            </p:cNvSpPr>
            <p:nvPr/>
          </p:nvSpPr>
          <p:spPr bwMode="auto">
            <a:xfrm>
              <a:off x="3605175" y="4228776"/>
              <a:ext cx="324000" cy="756000"/>
            </a:xfrm>
            <a:prstGeom prst="downArrow">
              <a:avLst>
                <a:gd name="adj1" fmla="val 50000"/>
                <a:gd name="adj2" fmla="val 25000"/>
              </a:avLst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85" name="Rectangle 37"/>
            <p:cNvSpPr>
              <a:spLocks noChangeArrowheads="1"/>
            </p:cNvSpPr>
            <p:nvPr/>
          </p:nvSpPr>
          <p:spPr bwMode="auto">
            <a:xfrm>
              <a:off x="250825" y="5300663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86" name="Rectangle 38"/>
            <p:cNvSpPr>
              <a:spLocks noChangeArrowheads="1"/>
            </p:cNvSpPr>
            <p:nvPr/>
          </p:nvSpPr>
          <p:spPr bwMode="auto">
            <a:xfrm>
              <a:off x="792163" y="5300663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87" name="Rectangle 39"/>
            <p:cNvSpPr>
              <a:spLocks noChangeArrowheads="1"/>
            </p:cNvSpPr>
            <p:nvPr/>
          </p:nvSpPr>
          <p:spPr bwMode="auto">
            <a:xfrm>
              <a:off x="1619250" y="5300663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88" name="Rectangle 40"/>
            <p:cNvSpPr>
              <a:spLocks noChangeArrowheads="1"/>
            </p:cNvSpPr>
            <p:nvPr/>
          </p:nvSpPr>
          <p:spPr bwMode="auto">
            <a:xfrm>
              <a:off x="2160588" y="5300663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89" name="Rectangle 41"/>
            <p:cNvSpPr>
              <a:spLocks noChangeArrowheads="1"/>
            </p:cNvSpPr>
            <p:nvPr/>
          </p:nvSpPr>
          <p:spPr bwMode="auto">
            <a:xfrm>
              <a:off x="4017965" y="5300663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x</a:t>
              </a:r>
              <a:endPara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90" name="Rectangle 42"/>
            <p:cNvSpPr>
              <a:spLocks noChangeArrowheads="1"/>
            </p:cNvSpPr>
            <p:nvPr/>
          </p:nvSpPr>
          <p:spPr bwMode="auto">
            <a:xfrm>
              <a:off x="4559302" y="5300663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91" name="Text Box 43"/>
            <p:cNvSpPr txBox="1">
              <a:spLocks noChangeArrowheads="1"/>
            </p:cNvSpPr>
            <p:nvPr/>
          </p:nvSpPr>
          <p:spPr bwMode="auto">
            <a:xfrm>
              <a:off x="8101010" y="5201770"/>
              <a:ext cx="576263" cy="39312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104492" name="Arc 44"/>
            <p:cNvSpPr>
              <a:spLocks/>
            </p:cNvSpPr>
            <p:nvPr/>
          </p:nvSpPr>
          <p:spPr bwMode="auto">
            <a:xfrm>
              <a:off x="431768" y="4941888"/>
              <a:ext cx="360363" cy="3587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39801"/>
              </a:solidFill>
              <a:miter lim="800000"/>
              <a:headEnd/>
              <a:tailEnd type="stealth" w="lg" len="lg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93" name="Text Box 45"/>
            <p:cNvSpPr txBox="1">
              <a:spLocks noChangeArrowheads="1"/>
            </p:cNvSpPr>
            <p:nvPr/>
          </p:nvSpPr>
          <p:spPr bwMode="auto">
            <a:xfrm>
              <a:off x="172979" y="4581525"/>
              <a:ext cx="431800" cy="34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s</a:t>
              </a:r>
            </a:p>
          </p:txBody>
        </p:sp>
        <p:sp>
          <p:nvSpPr>
            <p:cNvPr id="104494" name="Line 46"/>
            <p:cNvSpPr>
              <a:spLocks noChangeShapeType="1"/>
            </p:cNvSpPr>
            <p:nvPr/>
          </p:nvSpPr>
          <p:spPr bwMode="auto">
            <a:xfrm>
              <a:off x="1042988" y="5516563"/>
              <a:ext cx="576263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95" name="Line 47"/>
            <p:cNvSpPr>
              <a:spLocks noChangeShapeType="1"/>
            </p:cNvSpPr>
            <p:nvPr/>
          </p:nvSpPr>
          <p:spPr bwMode="auto">
            <a:xfrm>
              <a:off x="2392418" y="5516563"/>
              <a:ext cx="504000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96" name="Line 48"/>
            <p:cNvSpPr>
              <a:spLocks noChangeShapeType="1"/>
            </p:cNvSpPr>
            <p:nvPr/>
          </p:nvSpPr>
          <p:spPr bwMode="auto">
            <a:xfrm>
              <a:off x="4884740" y="5516563"/>
              <a:ext cx="576263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97" name="Text Box 49"/>
            <p:cNvSpPr txBox="1">
              <a:spLocks noChangeArrowheads="1"/>
            </p:cNvSpPr>
            <p:nvPr/>
          </p:nvSpPr>
          <p:spPr bwMode="auto">
            <a:xfrm>
              <a:off x="2819357" y="5199118"/>
              <a:ext cx="576263" cy="39312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ea typeface="宋体" pitchFamily="2" charset="-122"/>
                  <a:cs typeface="Consolas" pitchFamily="49" charset="0"/>
                </a:rPr>
                <a:t>…</a:t>
              </a:r>
            </a:p>
          </p:txBody>
        </p:sp>
        <p:sp>
          <p:nvSpPr>
            <p:cNvPr id="104498" name="Line 50"/>
            <p:cNvSpPr>
              <a:spLocks noChangeShapeType="1"/>
            </p:cNvSpPr>
            <p:nvPr/>
          </p:nvSpPr>
          <p:spPr bwMode="auto">
            <a:xfrm>
              <a:off x="3502491" y="5505450"/>
              <a:ext cx="504000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499" name="Rectangle 51"/>
            <p:cNvSpPr>
              <a:spLocks noChangeArrowheads="1"/>
            </p:cNvSpPr>
            <p:nvPr/>
          </p:nvSpPr>
          <p:spPr bwMode="auto">
            <a:xfrm>
              <a:off x="5457827" y="530225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y</a:t>
              </a:r>
              <a:endPara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500" name="Rectangle 52"/>
            <p:cNvSpPr>
              <a:spLocks noChangeArrowheads="1"/>
            </p:cNvSpPr>
            <p:nvPr/>
          </p:nvSpPr>
          <p:spPr bwMode="auto">
            <a:xfrm>
              <a:off x="5999165" y="5302250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507" name="Line 59"/>
            <p:cNvSpPr>
              <a:spLocks noChangeShapeType="1"/>
            </p:cNvSpPr>
            <p:nvPr/>
          </p:nvSpPr>
          <p:spPr bwMode="auto">
            <a:xfrm>
              <a:off x="6259515" y="5514975"/>
              <a:ext cx="576263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508" name="Rectangle 60"/>
            <p:cNvSpPr>
              <a:spLocks noChangeArrowheads="1"/>
            </p:cNvSpPr>
            <p:nvPr/>
          </p:nvSpPr>
          <p:spPr bwMode="auto">
            <a:xfrm>
              <a:off x="6832602" y="5300663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z</a:t>
              </a:r>
              <a:endPara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509" name="Rectangle 61"/>
            <p:cNvSpPr>
              <a:spLocks noChangeArrowheads="1"/>
            </p:cNvSpPr>
            <p:nvPr/>
          </p:nvSpPr>
          <p:spPr bwMode="auto">
            <a:xfrm>
              <a:off x="7373940" y="5300663"/>
              <a:ext cx="539750" cy="431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zh-CN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4501" name="Line 53"/>
            <p:cNvSpPr>
              <a:spLocks noChangeShapeType="1"/>
            </p:cNvSpPr>
            <p:nvPr/>
          </p:nvSpPr>
          <p:spPr bwMode="auto">
            <a:xfrm>
              <a:off x="7626352" y="5518150"/>
              <a:ext cx="576263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847852" y="1533709"/>
            <a:ext cx="142876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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  替换</a:t>
            </a:r>
            <a:endParaRPr lang="zh-CN" altLang="en-US" dirty="0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52" name="Rectangle 30"/>
          <p:cNvSpPr>
            <a:spLocks noChangeArrowheads="1"/>
          </p:cNvSpPr>
          <p:nvPr/>
        </p:nvSpPr>
        <p:spPr bwMode="auto">
          <a:xfrm>
            <a:off x="6008651" y="283031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x</a:t>
            </a:r>
            <a:endParaRPr lang="en-US" altLang="zh-CN" sz="1800" baseline="-25000" dirty="0">
              <a:solidFill>
                <a:srgbClr val="CE3B37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31"/>
          <p:cNvSpPr>
            <a:spLocks noChangeArrowheads="1"/>
          </p:cNvSpPr>
          <p:nvPr/>
        </p:nvSpPr>
        <p:spPr bwMode="auto">
          <a:xfrm>
            <a:off x="7456465" y="2830310"/>
            <a:ext cx="539750" cy="43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1800" i="1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z</a:t>
            </a:r>
            <a:endParaRPr lang="en-US" altLang="zh-CN" sz="1800" baseline="-25000" dirty="0">
              <a:solidFill>
                <a:srgbClr val="CE3B37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TextBox 3">
            <a:extLst>
              <a:ext uri="{FF2B5EF4-FFF2-40B4-BE49-F238E27FC236}">
                <a16:creationId xmlns:a16="http://schemas.microsoft.com/office/drawing/2014/main" id="{5456038D-1A84-45D5-BF9E-63E7B39D177A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5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833C984-911F-4758-AE1B-D8E59C618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  <p:pic>
        <p:nvPicPr>
          <p:cNvPr id="59" name="图片 58" descr="乐高玩具&#10;&#10;低可信度描述已自动生成">
            <a:extLst>
              <a:ext uri="{FF2B5EF4-FFF2-40B4-BE49-F238E27FC236}">
                <a16:creationId xmlns:a16="http://schemas.microsoft.com/office/drawing/2014/main" id="{C3A35798-C332-44EA-9305-25FCFA1CAB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3191">
            <a:off x="8708461" y="3735434"/>
            <a:ext cx="6660062" cy="4487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2281226" y="1367249"/>
            <a:ext cx="7772424" cy="4536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Repl</a:t>
            </a:r>
            <a:r>
              <a:rPr lang="en-US" altLang="zh-CN"/>
              <a:t>(LinkStrNode </a:t>
            </a:r>
            <a:r>
              <a:rPr lang="en-US" altLang="zh-CN" dirty="0"/>
              <a:t>*&amp;s)</a:t>
            </a:r>
          </a:p>
          <a:p>
            <a:pPr>
              <a:lnSpc>
                <a:spcPct val="50000"/>
              </a:lnSpc>
            </a:pPr>
            <a:r>
              <a:rPr lang="en-US" altLang="zh-CN"/>
              <a:t>{ 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LinkStrNode </a:t>
            </a:r>
            <a:r>
              <a:rPr lang="en-US" altLang="zh-CN" dirty="0"/>
              <a:t>*p</a:t>
            </a:r>
            <a:r>
              <a:rPr lang="en-US" altLang="zh-CN"/>
              <a:t>=s-&gt;next</a:t>
            </a:r>
            <a:r>
              <a:rPr lang="zh-CN" altLang="en-US"/>
              <a:t>，</a:t>
            </a:r>
            <a:r>
              <a:rPr lang="en-US" altLang="zh-CN"/>
              <a:t>*</a:t>
            </a:r>
            <a:r>
              <a:rPr lang="en-US" altLang="zh-CN" dirty="0"/>
              <a:t>q;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int </a:t>
            </a:r>
            <a:r>
              <a:rPr lang="en-US" altLang="zh-CN" dirty="0"/>
              <a:t>find=0;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while </a:t>
            </a:r>
            <a:r>
              <a:rPr lang="en-US" altLang="zh-CN" dirty="0"/>
              <a:t>(p-&gt;next!=NULL &amp;&amp; find==0)	</a:t>
            </a:r>
            <a:r>
              <a:rPr lang="en-US" altLang="zh-CN"/>
              <a:t>      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查找</a:t>
            </a:r>
            <a:r>
              <a:rPr lang="en-US" altLang="zh-CN" dirty="0" err="1">
                <a:solidFill>
                  <a:srgbClr val="002060"/>
                </a:solidFill>
              </a:rPr>
              <a:t>ab</a:t>
            </a:r>
            <a:r>
              <a:rPr lang="zh-CN" altLang="en-US" dirty="0">
                <a:solidFill>
                  <a:srgbClr val="002060"/>
                </a:solidFill>
              </a:rPr>
              <a:t>子串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 dirty="0"/>
              <a:t>{ 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 if </a:t>
            </a:r>
            <a:r>
              <a:rPr lang="en-US" altLang="zh-CN" dirty="0"/>
              <a:t>(</a:t>
            </a:r>
            <a:r>
              <a:rPr lang="en-US" altLang="zh-CN"/>
              <a:t>p-&gt;data=='a' </a:t>
            </a:r>
            <a:r>
              <a:rPr lang="en-US" altLang="zh-CN" dirty="0"/>
              <a:t>&amp;&amp; p-&gt;</a:t>
            </a:r>
            <a:r>
              <a:rPr lang="en-US" altLang="zh-CN"/>
              <a:t>next-&gt;data=='b')</a:t>
            </a:r>
            <a:endParaRPr lang="zh-CN" altLang="en-US" dirty="0"/>
          </a:p>
          <a:p>
            <a:pPr>
              <a:lnSpc>
                <a:spcPct val="50000"/>
              </a:lnSpc>
            </a:pPr>
            <a:r>
              <a:rPr lang="zh-CN" altLang="en-US"/>
              <a:t>       </a:t>
            </a:r>
            <a:r>
              <a:rPr lang="en-US" altLang="zh-CN"/>
              <a:t>{  p-&gt;data='x'; p-</a:t>
            </a:r>
            <a:r>
              <a:rPr lang="en-US" altLang="zh-CN" dirty="0"/>
              <a:t>&gt;</a:t>
            </a:r>
            <a:r>
              <a:rPr lang="en-US" altLang="zh-CN"/>
              <a:t>next-&gt;data='z';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       q=(LinkStrNode *)malloc(sizeof(LinkStrNode));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       q-&gt;data='y';  q-</a:t>
            </a:r>
            <a:r>
              <a:rPr lang="en-US" altLang="zh-CN" dirty="0"/>
              <a:t>&gt;next=p-</a:t>
            </a:r>
            <a:r>
              <a:rPr lang="en-US" altLang="zh-CN"/>
              <a:t>&gt;next;  p-</a:t>
            </a:r>
            <a:r>
              <a:rPr lang="en-US" altLang="zh-CN" dirty="0"/>
              <a:t>&gt;next=q;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    find=1</a:t>
            </a:r>
            <a:r>
              <a:rPr lang="en-US" altLang="zh-CN" dirty="0"/>
              <a:t>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 }</a:t>
            </a:r>
            <a:endParaRPr lang="en-US" altLang="zh-CN" dirty="0"/>
          </a:p>
          <a:p>
            <a:pPr>
              <a:lnSpc>
                <a:spcPct val="50000"/>
              </a:lnSpc>
            </a:pP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    else </a:t>
            </a:r>
            <a:r>
              <a:rPr lang="en-US" altLang="zh-CN" dirty="0"/>
              <a:t>p=p-&gt;next; 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2" name="组合 6"/>
          <p:cNvGrpSpPr/>
          <p:nvPr/>
        </p:nvGrpSpPr>
        <p:grpSpPr>
          <a:xfrm>
            <a:off x="2738414" y="2996952"/>
            <a:ext cx="6858048" cy="3742956"/>
            <a:chOff x="785786" y="2000240"/>
            <a:chExt cx="6858048" cy="3742956"/>
          </a:xfrm>
        </p:grpSpPr>
        <p:sp>
          <p:nvSpPr>
            <p:cNvPr id="3" name="矩形 2"/>
            <p:cNvSpPr/>
            <p:nvPr/>
          </p:nvSpPr>
          <p:spPr>
            <a:xfrm>
              <a:off x="785786" y="2000240"/>
              <a:ext cx="6858048" cy="18002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>
              <a:solidFill>
                <a:srgbClr val="CE3B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5" name="直接箭头连接符 4"/>
            <p:cNvCxnSpPr>
              <a:cxnSpLocks/>
              <a:stCxn id="3" idx="2"/>
            </p:cNvCxnSpPr>
            <p:nvPr/>
          </p:nvCxnSpPr>
          <p:spPr>
            <a:xfrm>
              <a:off x="4214810" y="3800440"/>
              <a:ext cx="0" cy="1640064"/>
            </a:xfrm>
            <a:prstGeom prst="straightConnector1">
              <a:avLst/>
            </a:prstGeom>
            <a:ln w="38100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428992" y="5429264"/>
              <a:ext cx="157163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替换为</a:t>
              </a: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xyz</a:t>
              </a:r>
              <a:endPara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59496" y="6183168"/>
            <a:ext cx="371477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算法的时间复杂度为</a:t>
            </a:r>
            <a:r>
              <a:rPr lang="en-US" altLang="zh-CN" sz="2400"/>
              <a:t>O(n)</a:t>
            </a:r>
            <a:r>
              <a:rPr lang="zh-CN" altLang="en-US" sz="2400"/>
              <a:t>。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90BE21F-EA93-40C5-9FD5-89C3AFDFFD30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串的存储结构 </a:t>
            </a:r>
          </a:p>
        </p:txBody>
      </p:sp>
      <p:sp>
        <p:nvSpPr>
          <p:cNvPr id="13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6E1333-73F8-4A1B-B522-C7A7122D2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4.2.2 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串的链式存储及其基本操作实现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063552" y="3941020"/>
            <a:ext cx="8286808" cy="2532204"/>
          </a:xfrm>
          <a:prstGeom prst="rect">
            <a:avLst/>
          </a:prstGeom>
          <a:solidFill>
            <a:schemeClr val="bg1"/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lstStyle/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成功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是指在目标串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</a:t>
            </a:r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找到一个模式</a:t>
            </a: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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t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是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的子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串，返回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在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中的位置。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457200" indent="-457200" algn="l">
              <a:lnSpc>
                <a:spcPct val="15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成功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则指目标串</a:t>
            </a:r>
            <a:r>
              <a:rPr lang="en-US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中</a:t>
            </a:r>
            <a:r>
              <a:rPr lang="zh-CN" altLang="en-US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不存在模式</a:t>
            </a: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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t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不是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的子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串，返回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 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97761" y="1579397"/>
            <a:ext cx="179507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目标串</a:t>
            </a:r>
            <a:r>
              <a:rPr lang="en-US" altLang="zh-CN" sz="28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endParaRPr lang="zh-CN" altLang="en-US" sz="2800" i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3367" y="3210478"/>
            <a:ext cx="1571636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模式串</a:t>
            </a:r>
            <a:r>
              <a:rPr lang="en-US" altLang="zh-CN" sz="28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  <a:endParaRPr lang="zh-CN" altLang="en-US" sz="2800" i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8" name="上箭头 7"/>
          <p:cNvSpPr/>
          <p:nvPr/>
        </p:nvSpPr>
        <p:spPr bwMode="auto">
          <a:xfrm>
            <a:off x="4366627" y="2200193"/>
            <a:ext cx="605116" cy="751115"/>
          </a:xfrm>
          <a:prstGeom prst="upArrow">
            <a:avLst/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5901" y="2496297"/>
            <a:ext cx="150019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</a:t>
            </a:r>
            <a:r>
              <a:rPr lang="zh-CN" altLang="en-US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子串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吗？</a:t>
            </a:r>
          </a:p>
        </p:txBody>
      </p:sp>
      <p:grpSp>
        <p:nvGrpSpPr>
          <p:cNvPr id="2" name="组合 12"/>
          <p:cNvGrpSpPr/>
          <p:nvPr/>
        </p:nvGrpSpPr>
        <p:grpSpPr>
          <a:xfrm>
            <a:off x="7176120" y="2089862"/>
            <a:ext cx="1935430" cy="1143008"/>
            <a:chOff x="5143504" y="2000240"/>
            <a:chExt cx="1935430" cy="1143008"/>
          </a:xfrm>
        </p:grpSpPr>
        <p:sp>
          <p:nvSpPr>
            <p:cNvPr id="10" name="TextBox 9"/>
            <p:cNvSpPr txBox="1"/>
            <p:nvPr/>
          </p:nvSpPr>
          <p:spPr>
            <a:xfrm>
              <a:off x="5357817" y="2357430"/>
              <a:ext cx="1721117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itchFamily="18" charset="0"/>
                </a:rPr>
                <a:t>模式匹配</a:t>
              </a:r>
              <a:endParaRPr lang="zh-CN" altLang="en-US" sz="28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右大括号 10"/>
            <p:cNvSpPr/>
            <p:nvPr/>
          </p:nvSpPr>
          <p:spPr>
            <a:xfrm>
              <a:off x="5143504" y="2000240"/>
              <a:ext cx="214314" cy="1143008"/>
            </a:xfrm>
            <a:prstGeom prst="rightBrace">
              <a:avLst/>
            </a:prstGeom>
            <a:ln>
              <a:solidFill>
                <a:srgbClr val="F39801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59C75A4C-5315-4AEB-94A9-DF25453DC37A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1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DA8F4F7-E039-4109-A456-4448DFA3C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4.3.1 Brute-Force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585909" y="1495479"/>
            <a:ext cx="9549061" cy="174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Brute-Force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简称为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BF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，亦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称简单匹配算法。采用穷举的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思路。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BF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是指暴力的意思！</a:t>
            </a:r>
            <a:endParaRPr lang="en-US" altLang="zh-CN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 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例如，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s="aaaabcd"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t="abc"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。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8542" y="4040724"/>
            <a:ext cx="3143272" cy="4286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a  a  a  a  b  c  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24"/>
          <p:cNvGrpSpPr/>
          <p:nvPr/>
        </p:nvGrpSpPr>
        <p:grpSpPr>
          <a:xfrm>
            <a:off x="3138542" y="4864943"/>
            <a:ext cx="2143140" cy="428628"/>
            <a:chOff x="1857356" y="4000504"/>
            <a:chExt cx="2143140" cy="428628"/>
          </a:xfrm>
        </p:grpSpPr>
        <p:sp>
          <p:nvSpPr>
            <p:cNvPr id="5" name="矩形 4"/>
            <p:cNvSpPr/>
            <p:nvPr/>
          </p:nvSpPr>
          <p:spPr>
            <a:xfrm>
              <a:off x="1857356" y="4000504"/>
              <a:ext cx="1500198" cy="4286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a  b  </a:t>
              </a: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28992" y="4059800"/>
              <a:ext cx="571504" cy="249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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633431" y="4913410"/>
            <a:ext cx="166530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匹配成功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95600" y="4007688"/>
            <a:ext cx="571504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95600" y="4864944"/>
            <a:ext cx="571504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" name="组合 25"/>
          <p:cNvGrpSpPr/>
          <p:nvPr/>
        </p:nvGrpSpPr>
        <p:grpSpPr>
          <a:xfrm>
            <a:off x="3567170" y="4864642"/>
            <a:ext cx="2143140" cy="428628"/>
            <a:chOff x="1857356" y="4000504"/>
            <a:chExt cx="2143140" cy="428628"/>
          </a:xfrm>
        </p:grpSpPr>
        <p:sp>
          <p:nvSpPr>
            <p:cNvPr id="27" name="矩形 26"/>
            <p:cNvSpPr/>
            <p:nvPr/>
          </p:nvSpPr>
          <p:spPr>
            <a:xfrm>
              <a:off x="1857356" y="4000504"/>
              <a:ext cx="1500198" cy="4286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a  b  </a:t>
              </a: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28992" y="4059800"/>
              <a:ext cx="571504" cy="249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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" name="组合 28"/>
          <p:cNvGrpSpPr/>
          <p:nvPr/>
        </p:nvGrpSpPr>
        <p:grpSpPr>
          <a:xfrm>
            <a:off x="3978336" y="4859880"/>
            <a:ext cx="2143140" cy="428628"/>
            <a:chOff x="1857356" y="4000504"/>
            <a:chExt cx="2143140" cy="428628"/>
          </a:xfrm>
        </p:grpSpPr>
        <p:sp>
          <p:nvSpPr>
            <p:cNvPr id="30" name="矩形 29"/>
            <p:cNvSpPr/>
            <p:nvPr/>
          </p:nvSpPr>
          <p:spPr>
            <a:xfrm>
              <a:off x="1857356" y="4000504"/>
              <a:ext cx="1500198" cy="4286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a  b  </a:t>
              </a: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endParaRPr lang="zh-CN" altLang="en-US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28992" y="4059800"/>
              <a:ext cx="571504" cy="249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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35" name="直接箭头连接符 34"/>
          <p:cNvCxnSpPr/>
          <p:nvPr/>
        </p:nvCxnSpPr>
        <p:spPr>
          <a:xfrm rot="5400000">
            <a:off x="3265795" y="3886413"/>
            <a:ext cx="357190" cy="1588"/>
          </a:xfrm>
          <a:prstGeom prst="straightConnector1">
            <a:avLst/>
          </a:prstGeom>
          <a:ln w="38100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5400000">
            <a:off x="3695217" y="3886413"/>
            <a:ext cx="357190" cy="1588"/>
          </a:xfrm>
          <a:prstGeom prst="straightConnector1">
            <a:avLst/>
          </a:prstGeom>
          <a:ln w="38100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5400000">
            <a:off x="4102161" y="3886413"/>
            <a:ext cx="357190" cy="1588"/>
          </a:xfrm>
          <a:prstGeom prst="straightConnector1">
            <a:avLst/>
          </a:prstGeom>
          <a:ln w="38100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5400000">
            <a:off x="4530788" y="3875571"/>
            <a:ext cx="357190" cy="1588"/>
          </a:xfrm>
          <a:prstGeom prst="straightConnector1">
            <a:avLst/>
          </a:prstGeom>
          <a:ln w="38100">
            <a:solidFill>
              <a:srgbClr val="CE3B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23"/>
          <p:cNvGrpSpPr/>
          <p:nvPr/>
        </p:nvGrpSpPr>
        <p:grpSpPr>
          <a:xfrm>
            <a:off x="4424426" y="4872580"/>
            <a:ext cx="2214578" cy="428628"/>
            <a:chOff x="3857620" y="5176549"/>
            <a:chExt cx="2214578" cy="428628"/>
          </a:xfrm>
        </p:grpSpPr>
        <p:sp>
          <p:nvSpPr>
            <p:cNvPr id="19" name="矩形 18"/>
            <p:cNvSpPr/>
            <p:nvPr/>
          </p:nvSpPr>
          <p:spPr>
            <a:xfrm>
              <a:off x="3857620" y="5176549"/>
              <a:ext cx="1500198" cy="4286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 a  b  </a:t>
              </a: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c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29256" y="5275646"/>
              <a:ext cx="642942" cy="249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</a:t>
              </a:r>
              <a:endParaRPr lang="zh-CN" altLang="en-US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5" name="TextBox 3">
            <a:extLst>
              <a:ext uri="{FF2B5EF4-FFF2-40B4-BE49-F238E27FC236}">
                <a16:creationId xmlns:a16="http://schemas.microsoft.com/office/drawing/2014/main" id="{7739D36F-BE4B-4C8C-A2E5-BAAE69383623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4868FE1-371A-4202-85FA-10694D9E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4.3.1 Brute-Force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1BAFD0-122A-44D5-8E00-817E219DD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46" y="2149605"/>
            <a:ext cx="3966431" cy="3966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78476" y="2790618"/>
            <a:ext cx="3143272" cy="4286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a  a  a  a  b  c  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78476" y="3576436"/>
            <a:ext cx="1500198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a  b  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6972" y="2757582"/>
            <a:ext cx="571504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06972" y="3576437"/>
            <a:ext cx="571504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07104" y="3576436"/>
            <a:ext cx="1500198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a  b  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35732" y="3576436"/>
            <a:ext cx="1500198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a  b  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47528" y="1401091"/>
            <a:ext cx="8320438" cy="43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lnSpc>
                <a:spcPts val="3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>
                <a:solidFill>
                  <a:srgbClr val="CE3B37"/>
                </a:solidFill>
              </a:rPr>
              <a:t>BF</a:t>
            </a:r>
            <a:r>
              <a:rPr lang="zh-CN" altLang="en-US" sz="2400">
                <a:solidFill>
                  <a:srgbClr val="CE3B37"/>
                </a:solidFill>
              </a:rPr>
              <a:t>算法思路</a:t>
            </a:r>
            <a:r>
              <a:rPr lang="zh-CN" altLang="en-US" sz="2400"/>
              <a:t>：从</a:t>
            </a:r>
            <a:r>
              <a:rPr lang="en-US" altLang="zh-CN" sz="2400"/>
              <a:t>s</a:t>
            </a:r>
            <a:r>
              <a:rPr lang="zh-CN" altLang="en-US" sz="2400"/>
              <a:t>的每一个字符开始依次与</a:t>
            </a:r>
            <a:r>
              <a:rPr lang="en-US" altLang="zh-CN" sz="2400"/>
              <a:t>t</a:t>
            </a:r>
            <a:r>
              <a:rPr lang="zh-CN" altLang="en-US" sz="2400"/>
              <a:t>的字符进行匹配。</a:t>
            </a:r>
          </a:p>
        </p:txBody>
      </p:sp>
      <p:grpSp>
        <p:nvGrpSpPr>
          <p:cNvPr id="2" name="组合 28"/>
          <p:cNvGrpSpPr/>
          <p:nvPr/>
        </p:nvGrpSpPr>
        <p:grpSpPr>
          <a:xfrm>
            <a:off x="5149914" y="1992658"/>
            <a:ext cx="2571768" cy="767816"/>
            <a:chOff x="2071670" y="1345156"/>
            <a:chExt cx="2571768" cy="767816"/>
          </a:xfrm>
        </p:grpSpPr>
        <p:cxnSp>
          <p:nvCxnSpPr>
            <p:cNvPr id="25" name="直接箭头连接符 24"/>
            <p:cNvCxnSpPr/>
            <p:nvPr/>
          </p:nvCxnSpPr>
          <p:spPr>
            <a:xfrm rot="5400000">
              <a:off x="2127793" y="1933583"/>
              <a:ext cx="357190" cy="1588"/>
            </a:xfrm>
            <a:prstGeom prst="straightConnector1">
              <a:avLst/>
            </a:prstGeom>
            <a:ln w="38100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071670" y="1345156"/>
              <a:ext cx="25717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从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  <a:r>
                <a:rPr lang="en-US" altLang="zh-CN" sz="1800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开始匹配：第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趟</a:t>
              </a:r>
            </a:p>
          </p:txBody>
        </p:sp>
      </p:grpSp>
      <p:grpSp>
        <p:nvGrpSpPr>
          <p:cNvPr id="3" name="组合 33"/>
          <p:cNvGrpSpPr/>
          <p:nvPr/>
        </p:nvGrpSpPr>
        <p:grpSpPr>
          <a:xfrm>
            <a:off x="5578542" y="2002706"/>
            <a:ext cx="2571768" cy="767816"/>
            <a:chOff x="2071670" y="1345156"/>
            <a:chExt cx="2571768" cy="767816"/>
          </a:xfrm>
        </p:grpSpPr>
        <p:cxnSp>
          <p:nvCxnSpPr>
            <p:cNvPr id="35" name="直接箭头连接符 34"/>
            <p:cNvCxnSpPr/>
            <p:nvPr/>
          </p:nvCxnSpPr>
          <p:spPr>
            <a:xfrm rot="5400000">
              <a:off x="2127793" y="1933583"/>
              <a:ext cx="357190" cy="1588"/>
            </a:xfrm>
            <a:prstGeom prst="straightConnector1">
              <a:avLst/>
            </a:prstGeom>
            <a:ln w="38100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071670" y="1345156"/>
              <a:ext cx="25717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从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  <a:r>
                <a:rPr lang="en-US" altLang="zh-CN" sz="1800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开始匹配：第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趟</a:t>
              </a:r>
            </a:p>
          </p:txBody>
        </p:sp>
      </p:grpSp>
      <p:grpSp>
        <p:nvGrpSpPr>
          <p:cNvPr id="6" name="组合 36"/>
          <p:cNvGrpSpPr/>
          <p:nvPr/>
        </p:nvGrpSpPr>
        <p:grpSpPr>
          <a:xfrm>
            <a:off x="5987074" y="2014848"/>
            <a:ext cx="2571768" cy="767816"/>
            <a:chOff x="2071670" y="1345156"/>
            <a:chExt cx="2571768" cy="767816"/>
          </a:xfrm>
        </p:grpSpPr>
        <p:cxnSp>
          <p:nvCxnSpPr>
            <p:cNvPr id="38" name="直接箭头连接符 37"/>
            <p:cNvCxnSpPr/>
            <p:nvPr/>
          </p:nvCxnSpPr>
          <p:spPr>
            <a:xfrm rot="5400000">
              <a:off x="2127793" y="1933583"/>
              <a:ext cx="357190" cy="1588"/>
            </a:xfrm>
            <a:prstGeom prst="straightConnector1">
              <a:avLst/>
            </a:prstGeom>
            <a:ln w="38100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71670" y="1345156"/>
              <a:ext cx="25717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从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  <a:r>
                <a:rPr lang="en-US" altLang="zh-CN" sz="1800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开始匹配：第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趟</a:t>
              </a:r>
            </a:p>
          </p:txBody>
        </p:sp>
      </p:grpSp>
      <p:grpSp>
        <p:nvGrpSpPr>
          <p:cNvPr id="7" name="组合 39"/>
          <p:cNvGrpSpPr/>
          <p:nvPr/>
        </p:nvGrpSpPr>
        <p:grpSpPr>
          <a:xfrm>
            <a:off x="6404552" y="2003698"/>
            <a:ext cx="2571768" cy="767816"/>
            <a:chOff x="2071670" y="1345156"/>
            <a:chExt cx="2571768" cy="767816"/>
          </a:xfrm>
        </p:grpSpPr>
        <p:cxnSp>
          <p:nvCxnSpPr>
            <p:cNvPr id="41" name="直接箭头连接符 40"/>
            <p:cNvCxnSpPr/>
            <p:nvPr/>
          </p:nvCxnSpPr>
          <p:spPr>
            <a:xfrm rot="5400000">
              <a:off x="2127793" y="1933583"/>
              <a:ext cx="357190" cy="1588"/>
            </a:xfrm>
            <a:prstGeom prst="straightConnector1">
              <a:avLst/>
            </a:prstGeom>
            <a:ln w="38100">
              <a:solidFill>
                <a:srgbClr val="CE3B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071670" y="1345156"/>
              <a:ext cx="25717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从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  <a:r>
                <a:rPr lang="en-US" altLang="zh-CN" sz="1800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开始匹配：第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4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趟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6375510" y="3576436"/>
            <a:ext cx="1500198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a  b  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4440" y="4256424"/>
            <a:ext cx="6662441" cy="2372545"/>
          </a:xfrm>
          <a:prstGeom prst="rect">
            <a:avLst/>
          </a:prstGeom>
          <a:ln>
            <a:solidFill>
              <a:srgbClr val="F3980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,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分别扫描字符串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和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</a:p>
          <a:p>
            <a: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从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到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s.length-t.length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循环。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对于每个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[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]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,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=0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开始比较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如果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扫描完毕，则返回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</a:p>
          <a:p>
            <a: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</a:t>
            </a:r>
            <a:r>
              <a:rPr lang="en-US" altLang="zh-CN"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全部比较完毕都没有返回，则返回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16937" y="4040019"/>
            <a:ext cx="1015793" cy="43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lnSpc>
                <a:spcPts val="3000"/>
              </a:lnSpc>
              <a:spcBef>
                <a:spcPts val="600"/>
              </a:spcBef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过程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8FAAAF60-4CEF-47D6-ACDD-BC983FBE4B4D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3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74AEC1-40E9-4D34-83A8-3733B8F02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4.3.1 Brute-Force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7" grpId="1" animBg="1"/>
      <p:bldP spid="30" grpId="0" animBg="1"/>
      <p:bldP spid="30" grpId="1" animBg="1"/>
      <p:bldP spid="19" grpId="0" animBg="1"/>
      <p:bldP spid="43" grpId="0" animBg="1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003635" y="2608039"/>
            <a:ext cx="18473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293148" y="1628800"/>
            <a:ext cx="7748580" cy="4234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/>
              <a:t>int </a:t>
            </a:r>
            <a:r>
              <a:rPr lang="en-US" altLang="zh-CN">
                <a:solidFill>
                  <a:srgbClr val="CE3B37"/>
                </a:solidFill>
              </a:rPr>
              <a:t>index</a:t>
            </a:r>
            <a:r>
              <a:rPr lang="en-US" altLang="zh-CN"/>
              <a:t>(SqString s,SqString t)</a:t>
            </a:r>
          </a:p>
          <a:p>
            <a:pPr>
              <a:lnSpc>
                <a:spcPct val="100000"/>
              </a:lnSpc>
            </a:pPr>
            <a:r>
              <a:rPr lang="en-US" altLang="zh-CN"/>
              <a:t>{  int i,j,k;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for (i=0;i&lt;=s.length-t.length;i++) 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{  for (k=i,j=0; k&lt;s.length &amp;&amp; j&lt;t.length &amp;&amp; 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         s.data[k]==t.data[j]; k++,j++);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   if (</a:t>
            </a:r>
            <a:r>
              <a:rPr lang="en-US" altLang="zh-CN">
                <a:solidFill>
                  <a:srgbClr val="F39801"/>
                </a:solidFill>
              </a:rPr>
              <a:t>j==t.length</a:t>
            </a:r>
            <a:r>
              <a:rPr lang="en-US" altLang="zh-CN"/>
              <a:t>)</a:t>
            </a:r>
          </a:p>
          <a:p>
            <a:pPr>
              <a:lnSpc>
                <a:spcPct val="100000"/>
              </a:lnSpc>
            </a:pPr>
            <a:r>
              <a:rPr lang="en-US" altLang="zh-CN"/>
              <a:t>	    return(i);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}</a:t>
            </a:r>
          </a:p>
          <a:p>
            <a:pPr>
              <a:lnSpc>
                <a:spcPct val="100000"/>
              </a:lnSpc>
            </a:pPr>
            <a:r>
              <a:rPr lang="en-US" altLang="zh-CN"/>
              <a:t>   return(-1);</a:t>
            </a:r>
          </a:p>
          <a:p>
            <a:pPr>
              <a:lnSpc>
                <a:spcPct val="100000"/>
              </a:lnSpc>
            </a:pPr>
            <a:r>
              <a:rPr lang="en-US" altLang="zh-CN"/>
              <a:t>}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A23A234-16B1-45AA-859E-6EA2467CCAFF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DFD15C-20A4-4A5D-8192-9F837C0AB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4.3.1 Brute-Force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423593" y="1611884"/>
            <a:ext cx="7697691" cy="44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（或字符串）是由零个或多个字符组成的有限序列。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21344" y="2851652"/>
            <a:ext cx="3149313" cy="486287"/>
          </a:xfrm>
          <a:prstGeom prst="rect">
            <a:avLst/>
          </a:prstGeom>
          <a:gradFill>
            <a:gsLst>
              <a:gs pos="0">
                <a:srgbClr val="F39801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  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Symbol"/>
              </a:rPr>
              <a:t>  线性表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6866" y="4128737"/>
            <a:ext cx="7188767" cy="131648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串中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所含字符的个数称为该</a:t>
            </a:r>
            <a:r>
              <a:rPr lang="zh-CN" altLang="en-US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串的长度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（或串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长）。</a:t>
            </a:r>
            <a:endParaRPr lang="en-US" altLang="zh-CN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含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零个字符的串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称为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空串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，用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Ф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表示。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B65B1D4-5B6A-45BB-9E4D-FC03D4E4ECC8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pic>
        <p:nvPicPr>
          <p:cNvPr id="8" name="图片 7" descr="乐高玩具&#10;&#10;低可信度描述已自动生成">
            <a:extLst>
              <a:ext uri="{FF2B5EF4-FFF2-40B4-BE49-F238E27FC236}">
                <a16:creationId xmlns:a16="http://schemas.microsoft.com/office/drawing/2014/main" id="{0EE704AE-65E4-4B96-998A-5034AF1A69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0958">
            <a:off x="8694664" y="2253849"/>
            <a:ext cx="6363350" cy="428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1502" y="1466462"/>
            <a:ext cx="750099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实际上，可以只采用两个变量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、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，通过</a:t>
            </a:r>
            <a:r>
              <a: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回退实现：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11019" y="3189282"/>
            <a:ext cx="5572164" cy="39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s: 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zh-CN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s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+1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s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altLang="zh-CN" sz="2000" i="1" baseline="-250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000" baseline="-250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zh-CN" sz="2000" i="1" baseline="-250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s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-1</a:t>
            </a:r>
            <a:endParaRPr lang="zh-CN" altLang="en-US" sz="20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0837" y="4118769"/>
            <a:ext cx="5624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t:     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CN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t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i="1" baseline="-250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t</a:t>
            </a:r>
            <a:r>
              <a:rPr lang="en-US" altLang="zh-CN" sz="2000" i="1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-1</a:t>
            </a:r>
            <a:endParaRPr lang="zh-CN" altLang="en-US" sz="2000" baseline="-25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3448685" y="2545545"/>
            <a:ext cx="398484" cy="2747594"/>
            <a:chOff x="2316128" y="1201486"/>
            <a:chExt cx="398484" cy="2747594"/>
          </a:xfrm>
        </p:grpSpPr>
        <p:grpSp>
          <p:nvGrpSpPr>
            <p:cNvPr id="6" name="组合 8"/>
            <p:cNvGrpSpPr/>
            <p:nvPr/>
          </p:nvGrpSpPr>
          <p:grpSpPr>
            <a:xfrm>
              <a:off x="2357422" y="3203338"/>
              <a:ext cx="357190" cy="745742"/>
              <a:chOff x="2694516" y="3144042"/>
              <a:chExt cx="357190" cy="745742"/>
            </a:xfrm>
          </p:grpSpPr>
          <p:cxnSp>
            <p:nvCxnSpPr>
              <p:cNvPr id="7" name="直接箭头连接符 6"/>
              <p:cNvCxnSpPr/>
              <p:nvPr/>
            </p:nvCxnSpPr>
            <p:spPr>
              <a:xfrm rot="5400000" flipH="1" flipV="1">
                <a:off x="2678893" y="3321843"/>
                <a:ext cx="35719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2694516" y="3571876"/>
                <a:ext cx="357190" cy="31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i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j</a:t>
                </a:r>
                <a:endParaRPr lang="zh-CN" altLang="en-US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9" name="组合 12"/>
            <p:cNvGrpSpPr/>
            <p:nvPr/>
          </p:nvGrpSpPr>
          <p:grpSpPr>
            <a:xfrm>
              <a:off x="2316128" y="1201486"/>
              <a:ext cx="357190" cy="655878"/>
              <a:chOff x="2571736" y="1303862"/>
              <a:chExt cx="357190" cy="655878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 rot="5400000">
                <a:off x="2571736" y="1744632"/>
                <a:ext cx="42862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2571736" y="1303862"/>
                <a:ext cx="357190" cy="31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i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endParaRPr lang="zh-CN" altLang="en-US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cxnSp>
        <p:nvCxnSpPr>
          <p:cNvPr id="15" name="直接连接符 14"/>
          <p:cNvCxnSpPr/>
          <p:nvPr/>
        </p:nvCxnSpPr>
        <p:spPr>
          <a:xfrm rot="5400000">
            <a:off x="3422672" y="3942141"/>
            <a:ext cx="504000" cy="0"/>
          </a:xfrm>
          <a:prstGeom prst="line">
            <a:avLst/>
          </a:prstGeom>
          <a:ln w="57150" cmpd="dbl">
            <a:solidFill>
              <a:srgbClr val="F3980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3926455" y="3942141"/>
            <a:ext cx="504000" cy="0"/>
          </a:xfrm>
          <a:prstGeom prst="line">
            <a:avLst/>
          </a:prstGeom>
          <a:ln w="57150" cmpd="dbl">
            <a:solidFill>
              <a:srgbClr val="F3980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19"/>
          <p:cNvGrpSpPr/>
          <p:nvPr/>
        </p:nvGrpSpPr>
        <p:grpSpPr>
          <a:xfrm>
            <a:off x="6127843" y="3690141"/>
            <a:ext cx="214314" cy="504000"/>
            <a:chOff x="4071934" y="2214554"/>
            <a:chExt cx="214314" cy="504000"/>
          </a:xfrm>
        </p:grpSpPr>
        <p:cxnSp>
          <p:nvCxnSpPr>
            <p:cNvPr id="17" name="直接连接符 16"/>
            <p:cNvCxnSpPr/>
            <p:nvPr/>
          </p:nvCxnSpPr>
          <p:spPr>
            <a:xfrm rot="5400000">
              <a:off x="3921515" y="2466554"/>
              <a:ext cx="504000" cy="0"/>
            </a:xfrm>
            <a:prstGeom prst="line">
              <a:avLst/>
            </a:prstGeom>
            <a:ln w="57150" cmpd="dbl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071934" y="2428868"/>
              <a:ext cx="214314" cy="142876"/>
            </a:xfrm>
            <a:prstGeom prst="line">
              <a:avLst/>
            </a:prstGeom>
            <a:ln w="38100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接连接符 20"/>
          <p:cNvCxnSpPr/>
          <p:nvPr/>
        </p:nvCxnSpPr>
        <p:spPr>
          <a:xfrm rot="5400000">
            <a:off x="5169997" y="3942141"/>
            <a:ext cx="504000" cy="0"/>
          </a:xfrm>
          <a:prstGeom prst="line">
            <a:avLst/>
          </a:prstGeom>
          <a:ln w="57150" cmpd="dbl">
            <a:solidFill>
              <a:srgbClr val="F3980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26"/>
          <p:cNvGrpSpPr/>
          <p:nvPr/>
        </p:nvGrpSpPr>
        <p:grpSpPr>
          <a:xfrm>
            <a:off x="3744665" y="2201292"/>
            <a:ext cx="4208855" cy="968269"/>
            <a:chOff x="1577591" y="1071546"/>
            <a:chExt cx="4208855" cy="968269"/>
          </a:xfrm>
        </p:grpSpPr>
        <p:sp>
          <p:nvSpPr>
            <p:cNvPr id="24" name="TextBox 23"/>
            <p:cNvSpPr txBox="1"/>
            <p:nvPr/>
          </p:nvSpPr>
          <p:spPr>
            <a:xfrm>
              <a:off x="2143108" y="1071546"/>
              <a:ext cx="364333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</a:t>
              </a:r>
              <a:r>
                <a:rPr lang="en-US" altLang="zh-CN" sz="1800" i="1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-</a:t>
              </a:r>
              <a:r>
                <a:rPr lang="en-US" altLang="zh-CN" sz="1800" i="1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回到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本趟匹配的开始位置</a:t>
              </a:r>
              <a:endPara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577591" y="1326382"/>
              <a:ext cx="622998" cy="713433"/>
            </a:xfrm>
            <a:custGeom>
              <a:avLst/>
              <a:gdLst>
                <a:gd name="connsiteX0" fmla="*/ 622998 w 622998"/>
                <a:gd name="connsiteY0" fmla="*/ 0 h 713433"/>
                <a:gd name="connsiteX1" fmla="*/ 241161 w 622998"/>
                <a:gd name="connsiteY1" fmla="*/ 130629 h 713433"/>
                <a:gd name="connsiteX2" fmla="*/ 0 w 622998"/>
                <a:gd name="connsiteY2" fmla="*/ 713433 h 71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2998" h="713433">
                  <a:moveTo>
                    <a:pt x="622998" y="0"/>
                  </a:moveTo>
                  <a:cubicBezTo>
                    <a:pt x="483996" y="5862"/>
                    <a:pt x="344994" y="11724"/>
                    <a:pt x="241161" y="130629"/>
                  </a:cubicBezTo>
                  <a:cubicBezTo>
                    <a:pt x="137328" y="249534"/>
                    <a:pt x="68664" y="481483"/>
                    <a:pt x="0" y="713433"/>
                  </a:cubicBezTo>
                </a:path>
              </a:pathLst>
            </a:custGeom>
            <a:ln w="1905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椭圆 21"/>
          <p:cNvSpPr/>
          <p:nvPr/>
        </p:nvSpPr>
        <p:spPr bwMode="auto">
          <a:xfrm>
            <a:off x="3438637" y="3231567"/>
            <a:ext cx="500066" cy="428628"/>
          </a:xfrm>
          <a:prstGeom prst="ellipse">
            <a:avLst/>
          </a:prstGeom>
          <a:solidFill>
            <a:srgbClr val="C00000">
              <a:alpha val="21000"/>
            </a:srgbClr>
          </a:solidFill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562818" y="5159898"/>
            <a:ext cx="4357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从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开始匹配：</a:t>
            </a:r>
            <a:endParaRPr lang="en-US" altLang="zh-CN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=t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++, 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++</a:t>
            </a:r>
          </a:p>
          <a:p>
            <a: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若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≠ t</a:t>
            </a:r>
            <a:r>
              <a:rPr lang="en-US" altLang="zh-CN" sz="2000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 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+1, </a:t>
            </a:r>
            <a:r>
              <a:rPr lang="en-US" altLang="zh-CN" sz="20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=0</a:t>
            </a:r>
            <a:endParaRPr lang="zh-CN" altLang="en-US" sz="20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grpSp>
        <p:nvGrpSpPr>
          <p:cNvPr id="14" name="组合 28"/>
          <p:cNvGrpSpPr/>
          <p:nvPr/>
        </p:nvGrpSpPr>
        <p:grpSpPr>
          <a:xfrm>
            <a:off x="4144925" y="2558481"/>
            <a:ext cx="4022909" cy="741708"/>
            <a:chOff x="1977851" y="1428736"/>
            <a:chExt cx="4022909" cy="741708"/>
          </a:xfrm>
        </p:grpSpPr>
        <p:sp>
          <p:nvSpPr>
            <p:cNvPr id="26" name="TextBox 25"/>
            <p:cNvSpPr txBox="1"/>
            <p:nvPr/>
          </p:nvSpPr>
          <p:spPr>
            <a:xfrm>
              <a:off x="2143108" y="1428736"/>
              <a:ext cx="3857652" cy="397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altLang="zh-CN" sz="1800" i="1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</a:t>
              </a:r>
              <a:r>
                <a:rPr lang="en-US" altLang="zh-CN" sz="1800" i="1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-</a:t>
              </a:r>
              <a:r>
                <a:rPr lang="en-US" altLang="zh-CN" sz="1800" i="1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+1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为下一趟匹配的开始位置</a:t>
              </a: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977851" y="1678075"/>
              <a:ext cx="252883" cy="492369"/>
            </a:xfrm>
            <a:custGeom>
              <a:avLst/>
              <a:gdLst>
                <a:gd name="connsiteX0" fmla="*/ 252883 w 252883"/>
                <a:gd name="connsiteY0" fmla="*/ 0 h 492369"/>
                <a:gd name="connsiteX1" fmla="*/ 41868 w 252883"/>
                <a:gd name="connsiteY1" fmla="*/ 130628 h 492369"/>
                <a:gd name="connsiteX2" fmla="*/ 1674 w 252883"/>
                <a:gd name="connsiteY2" fmla="*/ 492369 h 49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83" h="492369">
                  <a:moveTo>
                    <a:pt x="252883" y="0"/>
                  </a:moveTo>
                  <a:cubicBezTo>
                    <a:pt x="168309" y="24283"/>
                    <a:pt x="83736" y="48566"/>
                    <a:pt x="41868" y="130628"/>
                  </a:cubicBezTo>
                  <a:cubicBezTo>
                    <a:pt x="0" y="212690"/>
                    <a:pt x="837" y="352529"/>
                    <a:pt x="1674" y="492369"/>
                  </a:cubicBezTo>
                </a:path>
              </a:pathLst>
            </a:cu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下箭头 30"/>
          <p:cNvSpPr/>
          <p:nvPr/>
        </p:nvSpPr>
        <p:spPr bwMode="auto">
          <a:xfrm>
            <a:off x="6810511" y="4689134"/>
            <a:ext cx="285752" cy="428628"/>
          </a:xfrm>
          <a:prstGeom prst="down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F9577C10-FE4B-4EC9-B7C6-A82DFAADD9C3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34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E1FBCA-AC65-44AE-AF4C-81CBF030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4.3.1 Brute-Force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</a:t>
            </a:r>
          </a:p>
        </p:txBody>
      </p:sp>
      <p:pic>
        <p:nvPicPr>
          <p:cNvPr id="35" name="图片 34" descr="乐高玩具&#10;&#10;低可信度描述已自动生成">
            <a:extLst>
              <a:ext uri="{FF2B5EF4-FFF2-40B4-BE49-F238E27FC236}">
                <a16:creationId xmlns:a16="http://schemas.microsoft.com/office/drawing/2014/main" id="{94C6C6C1-745F-47F0-979A-18479910D0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10377">
            <a:off x="8870364" y="1675862"/>
            <a:ext cx="6660062" cy="4487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31 -2.21374E-6 L 0.05972 -2.21374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72 -1.85288E-6 L 0.18854 -0.0048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23 -0.00324 L 0.28507 -0.0030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1816588" y="1783268"/>
            <a:ext cx="8534398" cy="4813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10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zh-CN"/>
              <a:t>int </a:t>
            </a:r>
            <a:r>
              <a:rPr lang="en-US" altLang="zh-CN">
                <a:solidFill>
                  <a:srgbClr val="CE3B37"/>
                </a:solidFill>
              </a:rPr>
              <a:t>BF</a:t>
            </a:r>
            <a:r>
              <a:rPr lang="en-US" altLang="zh-CN"/>
              <a:t>(SqString s</a:t>
            </a:r>
            <a:r>
              <a:rPr lang="zh-CN" altLang="en-US"/>
              <a:t>，</a:t>
            </a:r>
            <a:r>
              <a:rPr lang="en-US" altLang="zh-CN"/>
              <a:t>SqString </a:t>
            </a:r>
            <a:r>
              <a:rPr lang="en-US" altLang="zh-CN" dirty="0"/>
              <a:t>t)</a:t>
            </a:r>
          </a:p>
          <a:p>
            <a:pPr>
              <a:lnSpc>
                <a:spcPct val="50000"/>
              </a:lnSpc>
            </a:pPr>
            <a:r>
              <a:rPr lang="en-US" altLang="zh-CN"/>
              <a:t>{  int i=0</a:t>
            </a:r>
            <a:r>
              <a:rPr lang="zh-CN" altLang="en-US"/>
              <a:t>，</a:t>
            </a:r>
            <a:r>
              <a:rPr lang="en-US" altLang="zh-CN"/>
              <a:t>j=0</a:t>
            </a:r>
            <a:r>
              <a:rPr lang="en-US" altLang="zh-CN" dirty="0"/>
              <a:t>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while (i&lt;</a:t>
            </a:r>
            <a:r>
              <a:rPr lang="en-US" altLang="zh-CN" dirty="0" err="1"/>
              <a:t>s</a:t>
            </a:r>
            <a:r>
              <a:rPr lang="en-US" altLang="zh-CN" err="1"/>
              <a:t>.</a:t>
            </a:r>
            <a:r>
              <a:rPr lang="en-US" altLang="zh-CN"/>
              <a:t>length</a:t>
            </a:r>
            <a:r>
              <a:rPr lang="en-US" altLang="zh-CN" dirty="0"/>
              <a:t> &amp;&amp; </a:t>
            </a:r>
            <a:r>
              <a:rPr lang="en-US" altLang="zh-CN"/>
              <a:t>j&lt;</a:t>
            </a:r>
            <a:r>
              <a:rPr lang="en-US" altLang="zh-CN" dirty="0" err="1"/>
              <a:t>t</a:t>
            </a:r>
            <a:r>
              <a:rPr lang="en-US" altLang="zh-CN" err="1"/>
              <a:t>.</a:t>
            </a:r>
            <a:r>
              <a:rPr lang="en-US" altLang="zh-CN"/>
              <a:t>length</a:t>
            </a:r>
            <a:r>
              <a:rPr lang="en-US" altLang="zh-CN" dirty="0"/>
              <a:t>) 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{  if (</a:t>
            </a:r>
            <a:r>
              <a:rPr lang="en-US" altLang="zh-CN" dirty="0" err="1">
                <a:solidFill>
                  <a:srgbClr val="F39801"/>
                </a:solidFill>
              </a:rPr>
              <a:t>s</a:t>
            </a:r>
            <a:r>
              <a:rPr lang="en-US" altLang="zh-CN" err="1">
                <a:solidFill>
                  <a:srgbClr val="F39801"/>
                </a:solidFill>
              </a:rPr>
              <a:t>.</a:t>
            </a:r>
            <a:r>
              <a:rPr lang="en-US" altLang="zh-CN">
                <a:solidFill>
                  <a:srgbClr val="F39801"/>
                </a:solidFill>
              </a:rPr>
              <a:t>data[i]==</a:t>
            </a:r>
            <a:r>
              <a:rPr lang="en-US" altLang="zh-CN" err="1">
                <a:solidFill>
                  <a:srgbClr val="F39801"/>
                </a:solidFill>
              </a:rPr>
              <a:t>t.</a:t>
            </a:r>
            <a:r>
              <a:rPr lang="en-US" altLang="zh-CN">
                <a:solidFill>
                  <a:srgbClr val="F39801"/>
                </a:solidFill>
              </a:rPr>
              <a:t>data[j])</a:t>
            </a:r>
            <a:endParaRPr lang="zh-CN" altLang="en-US" dirty="0">
              <a:solidFill>
                <a:srgbClr val="F39801"/>
              </a:solidFill>
            </a:endParaRPr>
          </a:p>
          <a:p>
            <a:pPr>
              <a:lnSpc>
                <a:spcPct val="50000"/>
              </a:lnSpc>
            </a:pPr>
            <a:r>
              <a:rPr lang="zh-CN" altLang="en-US"/>
              <a:t>      </a:t>
            </a:r>
            <a:r>
              <a:rPr lang="en-US" altLang="zh-CN"/>
              <a:t>{  i</a:t>
            </a:r>
            <a:r>
              <a:rPr lang="en-US" altLang="zh-CN" dirty="0"/>
              <a:t>++;	</a:t>
            </a:r>
            <a:r>
              <a:rPr lang="en-US" altLang="zh-CN"/>
              <a:t>	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主串和子串依次匹配下一个字符</a:t>
            </a:r>
          </a:p>
          <a:p>
            <a:pPr>
              <a:lnSpc>
                <a:spcPct val="50000"/>
              </a:lnSpc>
            </a:pPr>
            <a:r>
              <a:rPr lang="zh-CN" altLang="en-US">
                <a:solidFill>
                  <a:srgbClr val="002060"/>
                </a:solidFill>
              </a:rPr>
              <a:t>         </a:t>
            </a:r>
            <a:r>
              <a:rPr lang="en-US" altLang="zh-CN">
                <a:solidFill>
                  <a:srgbClr val="002060"/>
                </a:solidFill>
              </a:rPr>
              <a:t>j</a:t>
            </a:r>
            <a:r>
              <a:rPr lang="en-US" altLang="zh-CN" dirty="0">
                <a:solidFill>
                  <a:srgbClr val="002060"/>
                </a:solidFill>
              </a:rPr>
              <a:t>++;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   else</a:t>
            </a:r>
            <a:r>
              <a:rPr lang="en-US" altLang="zh-CN" dirty="0"/>
              <a:t>	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主串、子串指针回溯重新开始下一次匹配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   </a:t>
            </a:r>
            <a:r>
              <a:rPr lang="en-US" altLang="zh-CN"/>
              <a:t>{  i=i-j+1</a:t>
            </a:r>
            <a:r>
              <a:rPr lang="en-US" altLang="zh-CN" dirty="0"/>
              <a:t>;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主串从下一个位置开始匹配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   j=0</a:t>
            </a:r>
            <a:r>
              <a:rPr lang="en-US" altLang="zh-CN" dirty="0"/>
              <a:t>; </a:t>
            </a:r>
            <a:r>
              <a:rPr lang="en-US" altLang="zh-CN"/>
              <a:t>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子串从头开始匹配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   </a:t>
            </a:r>
            <a:r>
              <a:rPr lang="en-US" altLang="zh-CN"/>
              <a:t>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if </a:t>
            </a:r>
            <a:r>
              <a:rPr lang="en-US" altLang="zh-CN" dirty="0"/>
              <a:t>(</a:t>
            </a:r>
            <a:r>
              <a:rPr lang="en-US" altLang="zh-CN"/>
              <a:t>j&gt;=</a:t>
            </a:r>
            <a:r>
              <a:rPr lang="en-US" altLang="zh-CN" err="1"/>
              <a:t>t.</a:t>
            </a:r>
            <a:r>
              <a:rPr lang="en-US" altLang="zh-CN"/>
              <a:t>length)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>
                <a:solidFill>
                  <a:srgbClr val="002060"/>
                </a:solidFill>
              </a:rPr>
              <a:t>或者</a:t>
            </a:r>
            <a:r>
              <a:rPr lang="en-US" altLang="zh-CN">
                <a:solidFill>
                  <a:srgbClr val="002060"/>
                </a:solidFill>
              </a:rPr>
              <a:t>if (j==t.length)</a:t>
            </a:r>
            <a:endParaRPr lang="en-US" altLang="zh-CN" dirty="0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en-US" altLang="zh-CN"/>
              <a:t>      return(i-t.length</a:t>
            </a:r>
            <a:r>
              <a:rPr lang="en-US" altLang="zh-CN" dirty="0"/>
              <a:t>);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返回匹配的第一个字符的下标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</a:t>
            </a:r>
            <a:r>
              <a:rPr lang="en-US" altLang="zh-CN"/>
              <a:t>else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   return</a:t>
            </a:r>
            <a:r>
              <a:rPr lang="en-US" altLang="zh-CN" dirty="0"/>
              <a:t>(-1);	</a:t>
            </a:r>
            <a:r>
              <a:rPr lang="en-US" altLang="zh-CN"/>
              <a:t>	</a:t>
            </a:r>
            <a:r>
              <a:rPr lang="en-US" altLang="zh-CN" dirty="0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模式匹配不成功</a:t>
            </a:r>
          </a:p>
          <a:p>
            <a:pPr>
              <a:lnSpc>
                <a:spcPct val="50000"/>
              </a:lnSpc>
            </a:pPr>
            <a:r>
              <a:rPr lang="en-US" altLang="zh-CN" dirty="0"/>
              <a:t>}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1703512" y="1407054"/>
            <a:ext cx="2678101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对应的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BF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算法如下：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64D0E0B-B5B5-44CD-BD5B-47115D8131FD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A3ABC7-7725-403E-9286-38A532150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4.3.1 Brute-Force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2207568" y="2564904"/>
            <a:ext cx="7953708" cy="2618767"/>
          </a:xfrm>
          <a:prstGeom prst="rect">
            <a:avLst/>
          </a:prstGeom>
          <a:ln>
            <a:solidFill>
              <a:srgbClr val="F3980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  <a:defRPr sz="2000" i="1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 i="0"/>
              <a:t>算法</a:t>
            </a:r>
            <a:r>
              <a:rPr lang="zh-CN" altLang="en-US" sz="2400" i="0" dirty="0"/>
              <a:t>在字符比较</a:t>
            </a:r>
            <a:r>
              <a:rPr lang="zh-CN" altLang="en-US" sz="2400" i="0"/>
              <a:t>不相等，需要</a:t>
            </a:r>
            <a:r>
              <a:rPr lang="zh-CN" altLang="en-US" sz="2400" i="0" dirty="0"/>
              <a:t>回溯</a:t>
            </a:r>
            <a:r>
              <a:rPr lang="zh-CN" altLang="en-US" sz="2400" i="0"/>
              <a:t>（即</a:t>
            </a:r>
            <a:r>
              <a:rPr lang="en-US" altLang="zh-CN" sz="2400" i="0"/>
              <a:t>i=i-j</a:t>
            </a:r>
            <a:r>
              <a:rPr lang="en-US" altLang="zh-CN" sz="2400" i="0" err="1"/>
              <a:t>+1</a:t>
            </a:r>
            <a:r>
              <a:rPr lang="zh-CN" altLang="en-US" sz="2400" i="0"/>
              <a:t>）：即退到</a:t>
            </a:r>
            <a:r>
              <a:rPr lang="en-US" altLang="zh-CN" sz="2400" i="0"/>
              <a:t>s</a:t>
            </a:r>
            <a:r>
              <a:rPr lang="zh-CN" altLang="en-US" sz="2400" i="0"/>
              <a:t>中的下一个字符开始进行继续匹配。</a:t>
            </a:r>
            <a:endParaRPr lang="zh-CN" altLang="en-US" sz="2400" i="0" dirty="0"/>
          </a:p>
          <a:p>
            <a:r>
              <a:rPr lang="zh-CN" altLang="en-US" sz="2400" i="0"/>
              <a:t>最好</a:t>
            </a:r>
            <a:r>
              <a:rPr lang="zh-CN" altLang="en-US" sz="2400" i="0" dirty="0"/>
              <a:t>情况下的时间复杂</a:t>
            </a:r>
            <a:r>
              <a:rPr lang="zh-CN" altLang="en-US" sz="2400" i="0"/>
              <a:t>度为</a:t>
            </a:r>
            <a:r>
              <a:rPr lang="en-US" altLang="zh-CN" sz="2400" i="0"/>
              <a:t>O(m)</a:t>
            </a:r>
            <a:r>
              <a:rPr lang="zh-CN" altLang="en-US" sz="2400" i="0"/>
              <a:t>。</a:t>
            </a:r>
            <a:endParaRPr lang="en-US" altLang="zh-CN" sz="2400" i="0" dirty="0"/>
          </a:p>
          <a:p>
            <a:r>
              <a:rPr lang="zh-CN" altLang="en-US" sz="2400" i="0"/>
              <a:t>最坏</a:t>
            </a:r>
            <a:r>
              <a:rPr lang="zh-CN" altLang="en-US" sz="2400" i="0" dirty="0"/>
              <a:t>情况下的时间复杂</a:t>
            </a:r>
            <a:r>
              <a:rPr lang="zh-CN" altLang="en-US" sz="2400" i="0"/>
              <a:t>度为</a:t>
            </a:r>
            <a:r>
              <a:rPr lang="en-US" altLang="zh-CN" sz="2400" i="0">
                <a:solidFill>
                  <a:srgbClr val="CE3B37"/>
                </a:solidFill>
              </a:rPr>
              <a:t>O(n</a:t>
            </a:r>
            <a:r>
              <a:rPr lang="en-US" altLang="en-US" sz="2400" i="0">
                <a:solidFill>
                  <a:srgbClr val="CE3B37"/>
                </a:solidFill>
              </a:rPr>
              <a:t>×</a:t>
            </a:r>
            <a:r>
              <a:rPr lang="en-US" altLang="zh-CN" sz="2400" i="0">
                <a:solidFill>
                  <a:srgbClr val="CE3B37"/>
                </a:solidFill>
              </a:rPr>
              <a:t>m</a:t>
            </a:r>
            <a:r>
              <a:rPr lang="en-US" altLang="zh-CN" sz="2400" i="0" dirty="0">
                <a:solidFill>
                  <a:srgbClr val="CE3B37"/>
                </a:solidFill>
              </a:rPr>
              <a:t>)</a:t>
            </a:r>
            <a:r>
              <a:rPr lang="zh-CN" altLang="en-US" sz="2400" i="0"/>
              <a:t>。 </a:t>
            </a:r>
            <a:endParaRPr lang="en-US" altLang="zh-CN" sz="2400" i="0" dirty="0"/>
          </a:p>
          <a:p>
            <a:r>
              <a:rPr lang="zh-CN" altLang="en-US" sz="2400" i="0"/>
              <a:t>平均</a:t>
            </a:r>
            <a:r>
              <a:rPr lang="zh-CN" altLang="en-US" sz="2400" i="0" dirty="0"/>
              <a:t>的时间复杂</a:t>
            </a:r>
            <a:r>
              <a:rPr lang="zh-CN" altLang="en-US" sz="2400" i="0"/>
              <a:t>度为</a:t>
            </a:r>
            <a:r>
              <a:rPr lang="en-US" altLang="zh-CN" sz="2400" i="0">
                <a:solidFill>
                  <a:srgbClr val="CE3B37"/>
                </a:solidFill>
              </a:rPr>
              <a:t>O(n</a:t>
            </a:r>
            <a:r>
              <a:rPr lang="en-US" altLang="en-US" sz="2400" i="0">
                <a:solidFill>
                  <a:srgbClr val="CE3B37"/>
                </a:solidFill>
              </a:rPr>
              <a:t>×</a:t>
            </a:r>
            <a:r>
              <a:rPr lang="en-US" altLang="zh-CN" sz="2400" i="0">
                <a:solidFill>
                  <a:srgbClr val="CE3B37"/>
                </a:solidFill>
              </a:rPr>
              <a:t>m</a:t>
            </a:r>
            <a:r>
              <a:rPr lang="en-US" altLang="zh-CN" sz="2400" i="0" dirty="0">
                <a:solidFill>
                  <a:srgbClr val="CE3B37"/>
                </a:solidFill>
              </a:rPr>
              <a:t>)</a:t>
            </a:r>
            <a:r>
              <a:rPr lang="zh-CN" altLang="en-US" sz="2400" i="0" dirty="0"/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5560" y="1921672"/>
            <a:ext cx="2000264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b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BF</a:t>
            </a:r>
            <a:r>
              <a:rPr lang="zh-CN" altLang="en-US" b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算法分析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1364CC1-E8D7-42A8-B80B-5DC3990F7271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70F381-7F07-4557-9B3D-D80599B47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4.3.1 Brute-Force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</a:t>
            </a:r>
          </a:p>
        </p:txBody>
      </p:sp>
      <p:pic>
        <p:nvPicPr>
          <p:cNvPr id="9" name="图片 8" descr="乐高玩具&#10;&#10;低可信度描述已自动生成">
            <a:extLst>
              <a:ext uri="{FF2B5EF4-FFF2-40B4-BE49-F238E27FC236}">
                <a16:creationId xmlns:a16="http://schemas.microsoft.com/office/drawing/2014/main" id="{A5353EEB-8338-408F-8ED2-0B1D97C3552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8485">
            <a:off x="6646457" y="3945195"/>
            <a:ext cx="6660062" cy="4487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3"/>
          <p:cNvSpPr txBox="1">
            <a:spLocks noChangeArrowheads="1"/>
          </p:cNvSpPr>
          <p:nvPr/>
        </p:nvSpPr>
        <p:spPr bwMode="gray">
          <a:xfrm>
            <a:off x="1282597" y="1544974"/>
            <a:ext cx="874446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rgbClr val="CE3B37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2400"/>
              <a:t>示例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1466" y="1358410"/>
            <a:ext cx="9817918" cy="18742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假设串采用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顺序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串存储结构。设计一个算法求串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在串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中出现的次数，如果不是子串返回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采用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BF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算法求解。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"aa"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"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aa</a:t>
            </a:r>
            <a:r>
              <a:rPr lang="en-US" altLang="zh-CN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aa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b"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中出现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次。</a:t>
            </a:r>
            <a:endParaRPr lang="zh-CN" altLang="en-US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8492" y="3933056"/>
            <a:ext cx="7643866" cy="1295327"/>
          </a:xfrm>
          <a:prstGeom prst="rect">
            <a:avLst/>
          </a:prstGeom>
          <a:ln>
            <a:solidFill>
              <a:srgbClr val="F3980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  <a:defRPr sz="2000" i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zh-CN"/>
              <a:t>用</a:t>
            </a:r>
            <a:r>
              <a:rPr lang="en-US" altLang="zh-CN"/>
              <a:t>count</a:t>
            </a:r>
            <a:r>
              <a:rPr lang="zh-CN" altLang="zh-CN"/>
              <a:t>累计</a:t>
            </a:r>
            <a:r>
              <a:rPr lang="en-US" altLang="zh-CN"/>
              <a:t>t</a:t>
            </a:r>
            <a:r>
              <a:rPr lang="zh-CN" altLang="zh-CN"/>
              <a:t>在串</a:t>
            </a:r>
            <a:r>
              <a:rPr lang="en-US" altLang="zh-CN"/>
              <a:t>s</a:t>
            </a:r>
            <a:r>
              <a:rPr lang="zh-CN" altLang="zh-CN"/>
              <a:t>中出现的次数（初始值为</a:t>
            </a:r>
            <a:r>
              <a:rPr lang="en-US" altLang="zh-CN"/>
              <a:t>0</a:t>
            </a:r>
            <a:r>
              <a:rPr lang="zh-CN" altLang="zh-CN"/>
              <a:t>）。</a:t>
            </a:r>
            <a:endParaRPr lang="en-US" altLang="zh-CN"/>
          </a:p>
          <a:p>
            <a:pPr>
              <a:buFont typeface="Wingdings" panose="05000000000000000000" pitchFamily="2" charset="2"/>
              <a:buChar char="n"/>
            </a:pPr>
            <a:r>
              <a:rPr lang="zh-CN" altLang="zh-CN"/>
              <a:t>采用</a:t>
            </a:r>
            <a:r>
              <a:rPr lang="en-US" altLang="zh-CN"/>
              <a:t>BF</a:t>
            </a:r>
            <a:r>
              <a:rPr lang="zh-CN" altLang="zh-CN"/>
              <a:t>方法，在</a:t>
            </a:r>
            <a:r>
              <a:rPr lang="en-US" altLang="zh-CN"/>
              <a:t>s</a:t>
            </a:r>
            <a:r>
              <a:rPr lang="zh-CN" altLang="en-US"/>
              <a:t>中</a:t>
            </a:r>
            <a:r>
              <a:rPr lang="zh-CN" altLang="zh-CN"/>
              <a:t>找到子串</a:t>
            </a:r>
            <a:r>
              <a:rPr lang="en-US" altLang="zh-CN"/>
              <a:t>t</a:t>
            </a:r>
            <a:r>
              <a:rPr lang="zh-CN" altLang="zh-CN"/>
              <a:t>后不是退出，而是</a:t>
            </a:r>
            <a:r>
              <a:rPr lang="en-US" altLang="zh-CN"/>
              <a:t>count</a:t>
            </a:r>
            <a:r>
              <a:rPr lang="zh-CN" altLang="zh-CN"/>
              <a:t>增加</a:t>
            </a:r>
            <a:r>
              <a:rPr lang="en-US" altLang="zh-CN"/>
              <a:t>1</a:t>
            </a:r>
            <a:r>
              <a:rPr lang="zh-CN" altLang="zh-CN"/>
              <a:t>，</a:t>
            </a:r>
            <a:r>
              <a:rPr lang="en-US" altLang="zh-CN"/>
              <a:t>i</a:t>
            </a:r>
            <a:r>
              <a:rPr lang="zh-CN" altLang="zh-CN"/>
              <a:t>置为</a:t>
            </a:r>
            <a:r>
              <a:rPr lang="en-US" altLang="zh-CN"/>
              <a:t>k</a:t>
            </a:r>
            <a:r>
              <a:rPr lang="zh-CN" altLang="zh-CN"/>
              <a:t>并继续查找，直到整个字符串查找完毕。</a:t>
            </a:r>
            <a:endParaRPr lang="zh-CN" alt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3FC0B9F8-ACFE-44E4-8CB4-7AAEA920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221" y="3933056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 sz="2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9047CCE-1A03-46EA-BFA9-71942864BE98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A5C67D3-7B9F-49BD-A204-280601498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4.3.1 Brute-Force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</a:t>
            </a:r>
          </a:p>
        </p:txBody>
      </p:sp>
      <p:pic>
        <p:nvPicPr>
          <p:cNvPr id="12" name="图片 11" descr="乐高玩具&#10;&#10;低可信度描述已自动生成">
            <a:extLst>
              <a:ext uri="{FF2B5EF4-FFF2-40B4-BE49-F238E27FC236}">
                <a16:creationId xmlns:a16="http://schemas.microsoft.com/office/drawing/2014/main" id="{404DF0BA-C4B6-433D-AC1D-C7324E7913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3308">
            <a:off x="4628704" y="4919037"/>
            <a:ext cx="8133456" cy="5479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2629" y="1556792"/>
            <a:ext cx="7929618" cy="474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altLang="zh-CN"/>
              <a:t>int </a:t>
            </a:r>
            <a:r>
              <a:rPr lang="en-US" altLang="zh-CN">
                <a:solidFill>
                  <a:srgbClr val="CE3B37"/>
                </a:solidFill>
              </a:rPr>
              <a:t>StrCount1</a:t>
            </a:r>
            <a:r>
              <a:rPr lang="en-US" altLang="zh-CN"/>
              <a:t>(SqString s,SqString t)</a:t>
            </a:r>
          </a:p>
          <a:p>
            <a:pPr>
              <a:lnSpc>
                <a:spcPct val="70000"/>
              </a:lnSpc>
            </a:pPr>
            <a:r>
              <a:rPr lang="en-US" altLang="zh-CN">
                <a:solidFill>
                  <a:srgbClr val="7030A0"/>
                </a:solidFill>
              </a:rPr>
              <a:t>//</a:t>
            </a:r>
            <a:r>
              <a:rPr lang="zh-CN" altLang="zh-CN">
                <a:solidFill>
                  <a:srgbClr val="7030A0"/>
                </a:solidFill>
              </a:rPr>
              <a:t>利用</a:t>
            </a:r>
            <a:r>
              <a:rPr lang="en-US" altLang="zh-CN">
                <a:solidFill>
                  <a:srgbClr val="7030A0"/>
                </a:solidFill>
              </a:rPr>
              <a:t>BF</a:t>
            </a:r>
            <a:r>
              <a:rPr lang="zh-CN" altLang="zh-CN">
                <a:solidFill>
                  <a:srgbClr val="7030A0"/>
                </a:solidFill>
              </a:rPr>
              <a:t>算法求</a:t>
            </a:r>
            <a:r>
              <a:rPr lang="en-US" altLang="zh-CN">
                <a:solidFill>
                  <a:srgbClr val="7030A0"/>
                </a:solidFill>
              </a:rPr>
              <a:t>t</a:t>
            </a:r>
            <a:r>
              <a:rPr lang="zh-CN" altLang="zh-CN">
                <a:solidFill>
                  <a:srgbClr val="7030A0"/>
                </a:solidFill>
              </a:rPr>
              <a:t>在</a:t>
            </a:r>
            <a:r>
              <a:rPr lang="en-US" altLang="zh-CN">
                <a:solidFill>
                  <a:srgbClr val="7030A0"/>
                </a:solidFill>
              </a:rPr>
              <a:t>s</a:t>
            </a:r>
            <a:r>
              <a:rPr lang="zh-CN" altLang="zh-CN">
                <a:solidFill>
                  <a:srgbClr val="7030A0"/>
                </a:solidFill>
              </a:rPr>
              <a:t>中出现的次数</a:t>
            </a:r>
          </a:p>
          <a:p>
            <a:pPr>
              <a:lnSpc>
                <a:spcPct val="70000"/>
              </a:lnSpc>
            </a:pPr>
            <a:r>
              <a:rPr lang="en-US" altLang="zh-CN"/>
              <a:t>{  int i=0,j,k,count=0;</a:t>
            </a:r>
            <a:endParaRPr lang="zh-CN" altLang="zh-CN"/>
          </a:p>
          <a:p>
            <a:pPr>
              <a:lnSpc>
                <a:spcPct val="70000"/>
              </a:lnSpc>
            </a:pPr>
            <a:r>
              <a:rPr lang="en-US" altLang="zh-CN"/>
              <a:t>   while (i&lt;=s.length-t.length)</a:t>
            </a:r>
            <a:endParaRPr lang="zh-CN" altLang="zh-CN"/>
          </a:p>
          <a:p>
            <a:pPr>
              <a:lnSpc>
                <a:spcPct val="70000"/>
              </a:lnSpc>
            </a:pPr>
            <a:r>
              <a:rPr lang="en-US" altLang="zh-CN"/>
              <a:t>   {  for (k=i,j=0; k&lt;s.length &amp;&amp; j&lt;t.length &amp;&amp; </a:t>
            </a:r>
            <a:endParaRPr lang="zh-CN" altLang="zh-CN"/>
          </a:p>
          <a:p>
            <a:pPr>
              <a:lnSpc>
                <a:spcPct val="70000"/>
              </a:lnSpc>
            </a:pPr>
            <a:r>
              <a:rPr lang="en-US" altLang="zh-CN"/>
              <a:t>	  s.data[k]==t.data[j]; k++,j++);</a:t>
            </a:r>
            <a:endParaRPr lang="zh-CN" altLang="zh-CN"/>
          </a:p>
          <a:p>
            <a:pPr>
              <a:lnSpc>
                <a:spcPct val="70000"/>
              </a:lnSpc>
            </a:pPr>
            <a:r>
              <a:rPr lang="en-US" altLang="zh-CN"/>
              <a:t>      if (</a:t>
            </a:r>
            <a:r>
              <a:rPr lang="en-US" altLang="zh-CN">
                <a:solidFill>
                  <a:srgbClr val="F39801"/>
                </a:solidFill>
              </a:rPr>
              <a:t>j==t.length</a:t>
            </a:r>
            <a:r>
              <a:rPr lang="en-US" altLang="zh-CN"/>
              <a:t>)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找到一个子串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   {  count++;	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累加次数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      i=k;					</a:t>
            </a:r>
            <a:r>
              <a:rPr lang="en-US" altLang="zh-CN">
                <a:solidFill>
                  <a:srgbClr val="002060"/>
                </a:solidFill>
              </a:rPr>
              <a:t>//i</a:t>
            </a:r>
            <a:r>
              <a:rPr lang="zh-CN" altLang="zh-CN">
                <a:solidFill>
                  <a:srgbClr val="002060"/>
                </a:solidFill>
              </a:rPr>
              <a:t>从</a:t>
            </a:r>
            <a:r>
              <a:rPr lang="en-US" altLang="zh-CN">
                <a:solidFill>
                  <a:srgbClr val="002060"/>
                </a:solidFill>
              </a:rPr>
              <a:t>j</a:t>
            </a:r>
            <a:r>
              <a:rPr lang="zh-CN" altLang="zh-CN">
                <a:solidFill>
                  <a:srgbClr val="002060"/>
                </a:solidFill>
              </a:rPr>
              <a:t>开始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   }</a:t>
            </a:r>
          </a:p>
          <a:p>
            <a:pPr>
              <a:lnSpc>
                <a:spcPct val="70000"/>
              </a:lnSpc>
            </a:pPr>
            <a:r>
              <a:rPr lang="en-US" altLang="zh-CN"/>
              <a:t>      else i++;				</a:t>
            </a:r>
            <a:r>
              <a:rPr lang="en-US" altLang="zh-CN">
                <a:solidFill>
                  <a:srgbClr val="002060"/>
                </a:solidFill>
              </a:rPr>
              <a:t>//i</a:t>
            </a:r>
            <a:r>
              <a:rPr lang="zh-CN" altLang="zh-CN">
                <a:solidFill>
                  <a:srgbClr val="002060"/>
                </a:solidFill>
              </a:rPr>
              <a:t>增加</a:t>
            </a:r>
            <a:r>
              <a:rPr lang="en-US" altLang="zh-CN">
                <a:solidFill>
                  <a:srgbClr val="002060"/>
                </a:solidFill>
              </a:rPr>
              <a:t>1</a:t>
            </a:r>
            <a:endParaRPr lang="zh-CN" altLang="zh-CN">
              <a:solidFill>
                <a:srgbClr val="002060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zh-CN"/>
              <a:t>   }</a:t>
            </a:r>
            <a:endParaRPr lang="zh-CN" altLang="zh-CN"/>
          </a:p>
          <a:p>
            <a:pPr>
              <a:lnSpc>
                <a:spcPct val="70000"/>
              </a:lnSpc>
            </a:pPr>
            <a:r>
              <a:rPr lang="en-US" altLang="zh-CN"/>
              <a:t>   return count;</a:t>
            </a:r>
            <a:endParaRPr lang="zh-CN" altLang="zh-CN"/>
          </a:p>
          <a:p>
            <a:pPr>
              <a:lnSpc>
                <a:spcPct val="70000"/>
              </a:lnSpc>
            </a:pPr>
            <a:r>
              <a:rPr lang="en-US" altLang="zh-CN"/>
              <a:t>}</a:t>
            </a:r>
            <a:endParaRPr lang="zh-CN" altLang="zh-C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7136F4F-E543-4FD3-B766-FE78C5A0C85E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B05A9D-2E3B-4DC3-BB3E-A8E231A19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4.3.1 Brute-Force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6C6DF6E-C888-4E5E-B388-0A62D7A2F731}"/>
              </a:ext>
            </a:extLst>
          </p:cNvPr>
          <p:cNvGrpSpPr/>
          <p:nvPr/>
        </p:nvGrpSpPr>
        <p:grpSpPr>
          <a:xfrm>
            <a:off x="1449895" y="260648"/>
            <a:ext cx="9073008" cy="6858000"/>
            <a:chOff x="2063552" y="89418"/>
            <a:chExt cx="9073008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FB26422-C6E5-4EBF-A2E9-3A547F433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552" y="89418"/>
              <a:ext cx="6858000" cy="6858000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F2BDF53-D059-4F6D-88FE-BFBE357AB899}"/>
                </a:ext>
              </a:extLst>
            </p:cNvPr>
            <p:cNvSpPr/>
            <p:nvPr/>
          </p:nvSpPr>
          <p:spPr>
            <a:xfrm>
              <a:off x="3791744" y="3284984"/>
              <a:ext cx="7344816" cy="2304256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2567608" y="3356992"/>
            <a:ext cx="7830864" cy="2428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　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KMP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算法是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D.E.Knuth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J.H.Morris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和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V.R.Pratt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共同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提出的，简称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KMP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该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算法较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BF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算法有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较大改进，主要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是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消除了主串指针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的回溯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，从而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使算法效率有了某种程度的提高。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7397AAF-CC56-4273-92D6-6B9CAC967D18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9646BB4-B397-4BE8-92C2-F0BDA1DA1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  <p:pic>
        <p:nvPicPr>
          <p:cNvPr id="12" name="图片 11" descr="乐高玩具&#10;&#10;低可信度描述已自动生成">
            <a:extLst>
              <a:ext uri="{FF2B5EF4-FFF2-40B4-BE49-F238E27FC236}">
                <a16:creationId xmlns:a16="http://schemas.microsoft.com/office/drawing/2014/main" id="{11B7B3B9-8B98-4F2B-AD88-B5D0A531D3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7922">
            <a:off x="8841810" y="495305"/>
            <a:ext cx="6660062" cy="4487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2302817" y="2442369"/>
            <a:ext cx="7776866" cy="2434101"/>
          </a:xfrm>
          <a:prstGeom prst="rect">
            <a:avLst/>
          </a:prstGeom>
          <a:ln>
            <a:solidFill>
              <a:srgbClr val="F3980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n"/>
              <a:defRPr sz="2000" i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en-US" sz="2400"/>
              <a:t>基于</a:t>
            </a:r>
            <a:r>
              <a:rPr lang="en-US" altLang="zh-CN" sz="2400"/>
              <a:t>BF</a:t>
            </a:r>
            <a:r>
              <a:rPr lang="zh-CN" altLang="en-US" sz="2400"/>
              <a:t>算法，采用空间换时间的方式，提取保存有利于匹配的信息。</a:t>
            </a:r>
            <a:endParaRPr lang="en-US" altLang="zh-CN" sz="2400"/>
          </a:p>
          <a:p>
            <a:r>
              <a:rPr lang="zh-CN" altLang="en-US" sz="2400"/>
              <a:t>提取</a:t>
            </a:r>
            <a:r>
              <a:rPr lang="en-US" altLang="zh-CN" sz="2400"/>
              <a:t>s</a:t>
            </a:r>
            <a:r>
              <a:rPr lang="zh-CN" altLang="en-US" sz="2400"/>
              <a:t>还是</a:t>
            </a:r>
            <a:r>
              <a:rPr lang="en-US" altLang="zh-CN" sz="2400"/>
              <a:t>t</a:t>
            </a:r>
            <a:r>
              <a:rPr lang="zh-CN" altLang="en-US" sz="2400"/>
              <a:t>中的信息？每次从</a:t>
            </a:r>
            <a:r>
              <a:rPr lang="en-US" altLang="zh-CN" sz="2400"/>
              <a:t>s</a:t>
            </a:r>
            <a:r>
              <a:rPr lang="zh-CN" altLang="en-US" sz="2400"/>
              <a:t>不同字符开始匹配，而</a:t>
            </a:r>
            <a:r>
              <a:rPr lang="en-US" altLang="zh-CN" sz="2400"/>
              <a:t>t</a:t>
            </a:r>
            <a:r>
              <a:rPr lang="zh-CN" altLang="en-US" sz="2400"/>
              <a:t>总是从</a:t>
            </a:r>
            <a:r>
              <a:rPr lang="en-US" altLang="zh-CN" sz="2400"/>
              <a:t>t0</a:t>
            </a:r>
            <a:r>
              <a:rPr lang="zh-CN" altLang="en-US" sz="2400"/>
              <a:t>开始匹配 </a:t>
            </a:r>
            <a:r>
              <a:rPr lang="zh-CN" altLang="en-US" sz="2400">
                <a:solidFill>
                  <a:srgbClr val="CE3B37"/>
                </a:solidFill>
                <a:sym typeface="Wingdings"/>
              </a:rPr>
              <a:t> </a:t>
            </a:r>
            <a:r>
              <a:rPr lang="zh-CN" altLang="en-US" sz="2400"/>
              <a:t>提取</a:t>
            </a:r>
            <a:r>
              <a:rPr lang="en-US" altLang="zh-CN" sz="2400"/>
              <a:t>t</a:t>
            </a:r>
            <a:r>
              <a:rPr lang="zh-CN" altLang="en-US" sz="2400"/>
              <a:t>中的信息</a:t>
            </a:r>
            <a:endParaRPr lang="en-US" altLang="zh-CN" sz="2400"/>
          </a:p>
          <a:p>
            <a:r>
              <a:rPr lang="en-US" altLang="zh-CN" sz="2400"/>
              <a:t>t</a:t>
            </a:r>
            <a:r>
              <a:rPr lang="zh-CN" altLang="en-US" sz="2400"/>
              <a:t>中的什么信息？</a:t>
            </a:r>
            <a:r>
              <a:rPr lang="zh-CN" altLang="en-US" sz="2400">
                <a:solidFill>
                  <a:srgbClr val="CE3B37"/>
                </a:solidFill>
              </a:rPr>
              <a:t> </a:t>
            </a:r>
            <a:r>
              <a:rPr lang="zh-CN" altLang="en-US" sz="2400">
                <a:solidFill>
                  <a:srgbClr val="CE3B37"/>
                </a:solidFill>
                <a:sym typeface="Wingdings"/>
              </a:rPr>
              <a:t> </a:t>
            </a:r>
            <a:r>
              <a:rPr lang="zh-CN" altLang="en-US" sz="2400">
                <a:sym typeface="Wingdings"/>
              </a:rPr>
              <a:t>部分匹配信息。</a:t>
            </a:r>
            <a:endParaRPr lang="zh-CN" altLang="en-US" sz="2400"/>
          </a:p>
        </p:txBody>
      </p:sp>
      <p:sp>
        <p:nvSpPr>
          <p:cNvPr id="64" name="TextBox 63"/>
          <p:cNvSpPr txBox="1"/>
          <p:nvPr/>
        </p:nvSpPr>
        <p:spPr>
          <a:xfrm>
            <a:off x="1703512" y="1700610"/>
            <a:ext cx="3571900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rgbClr val="CE3B37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KMP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算法的思路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F155F31-415E-4D73-AD07-77C4EE1C494F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1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E75647E-EE09-469A-AC6B-F812C50A8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  <p:pic>
        <p:nvPicPr>
          <p:cNvPr id="11" name="图片 10" descr="乐高玩具&#10;&#10;低可信度描述已自动生成">
            <a:extLst>
              <a:ext uri="{FF2B5EF4-FFF2-40B4-BE49-F238E27FC236}">
                <a16:creationId xmlns:a16="http://schemas.microsoft.com/office/drawing/2014/main" id="{D2EF077B-2EC4-4575-A2D0-A8FE95E9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68485">
            <a:off x="6646457" y="3945195"/>
            <a:ext cx="6660062" cy="4487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5" name="Text Box 15"/>
          <p:cNvSpPr txBox="1">
            <a:spLocks noChangeArrowheads="1"/>
          </p:cNvSpPr>
          <p:nvPr/>
        </p:nvSpPr>
        <p:spPr bwMode="auto">
          <a:xfrm>
            <a:off x="4048020" y="3515242"/>
            <a:ext cx="3282976" cy="31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 i="1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 a</a:t>
            </a:r>
            <a:r>
              <a:rPr lang="en-US" altLang="zh-CN" sz="1800" i="1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CN" sz="1800" i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 i="1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 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02416" name="Text Box 16"/>
          <p:cNvSpPr txBox="1">
            <a:spLocks noChangeArrowheads="1"/>
          </p:cNvSpPr>
          <p:nvPr/>
        </p:nvSpPr>
        <p:spPr bwMode="auto">
          <a:xfrm>
            <a:off x="4048020" y="3116698"/>
            <a:ext cx="3140100" cy="39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1  </a:t>
            </a:r>
            <a:r>
              <a:rPr lang="en-US" altLang="zh-CN" sz="20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zh-CN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3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4 </a:t>
            </a:r>
            <a:r>
              <a:rPr lang="en-US" altLang="zh-CN" sz="20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4134792" y="4588407"/>
            <a:ext cx="2001855" cy="2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 a   a   </a:t>
            </a:r>
            <a:r>
              <a:rPr lang="en-US" altLang="zh-CN" sz="1800" i="1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grpSp>
        <p:nvGrpSpPr>
          <p:cNvPr id="2" name="组合 50"/>
          <p:cNvGrpSpPr/>
          <p:nvPr/>
        </p:nvGrpSpPr>
        <p:grpSpPr>
          <a:xfrm>
            <a:off x="4687790" y="3883507"/>
            <a:ext cx="576000" cy="673100"/>
            <a:chOff x="1325534" y="1412852"/>
            <a:chExt cx="576000" cy="673100"/>
          </a:xfrm>
        </p:grpSpPr>
        <p:sp>
          <p:nvSpPr>
            <p:cNvPr id="102424" name="Line 24"/>
            <p:cNvSpPr>
              <a:spLocks noChangeShapeType="1"/>
            </p:cNvSpPr>
            <p:nvPr/>
          </p:nvSpPr>
          <p:spPr bwMode="auto">
            <a:xfrm>
              <a:off x="1325534" y="2085952"/>
              <a:ext cx="576000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2425" name="Line 25"/>
            <p:cNvSpPr>
              <a:spLocks noChangeShapeType="1"/>
            </p:cNvSpPr>
            <p:nvPr/>
          </p:nvSpPr>
          <p:spPr bwMode="auto">
            <a:xfrm>
              <a:off x="1325534" y="1412852"/>
              <a:ext cx="576000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41" name="直接连接符 40"/>
            <p:cNvCxnSpPr/>
            <p:nvPr/>
          </p:nvCxnSpPr>
          <p:spPr>
            <a:xfrm rot="5400000">
              <a:off x="1280075" y="1748620"/>
              <a:ext cx="642942" cy="1588"/>
            </a:xfrm>
            <a:prstGeom prst="line">
              <a:avLst/>
            </a:prstGeom>
            <a:ln w="38100" cmpd="dbl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48"/>
          <p:cNvGrpSpPr/>
          <p:nvPr/>
        </p:nvGrpSpPr>
        <p:grpSpPr>
          <a:xfrm>
            <a:off x="4134313" y="3842213"/>
            <a:ext cx="1166551" cy="744539"/>
            <a:chOff x="160870" y="1400161"/>
            <a:chExt cx="1166551" cy="744539"/>
          </a:xfrm>
        </p:grpSpPr>
        <p:sp>
          <p:nvSpPr>
            <p:cNvPr id="46" name="Line 23"/>
            <p:cNvSpPr>
              <a:spLocks noChangeShapeType="1"/>
            </p:cNvSpPr>
            <p:nvPr/>
          </p:nvSpPr>
          <p:spPr bwMode="auto">
            <a:xfrm>
              <a:off x="160870" y="2142496"/>
              <a:ext cx="6480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>
              <a:off x="679421" y="1400161"/>
              <a:ext cx="6480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rot="5400000">
              <a:off x="357158" y="1501758"/>
              <a:ext cx="714380" cy="571504"/>
            </a:xfrm>
            <a:prstGeom prst="line">
              <a:avLst/>
            </a:prstGeom>
            <a:ln w="38100" cmpd="dbl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54"/>
          <p:cNvGrpSpPr/>
          <p:nvPr/>
        </p:nvGrpSpPr>
        <p:grpSpPr>
          <a:xfrm>
            <a:off x="4079776" y="4895090"/>
            <a:ext cx="6751682" cy="534121"/>
            <a:chOff x="2178036" y="3408666"/>
            <a:chExt cx="6751682" cy="534121"/>
          </a:xfrm>
        </p:grpSpPr>
        <p:sp>
          <p:nvSpPr>
            <p:cNvPr id="45" name="TextBox 44"/>
            <p:cNvSpPr txBox="1"/>
            <p:nvPr/>
          </p:nvSpPr>
          <p:spPr>
            <a:xfrm>
              <a:off x="3004206" y="3604233"/>
              <a:ext cx="5925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从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中发现：</a:t>
              </a:r>
              <a:r>
                <a:rPr lang="en-US" altLang="zh-CN" sz="20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b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前面有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个字符和开头的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个字符相同</a:t>
              </a:r>
              <a:endPara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>
              <a:off x="2735810" y="3408666"/>
              <a:ext cx="6480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2" name="Line 24"/>
            <p:cNvSpPr>
              <a:spLocks noChangeShapeType="1"/>
            </p:cNvSpPr>
            <p:nvPr/>
          </p:nvSpPr>
          <p:spPr bwMode="auto">
            <a:xfrm>
              <a:off x="2178036" y="3524968"/>
              <a:ext cx="6480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2499930" y="3425320"/>
              <a:ext cx="510482" cy="312467"/>
            </a:xfrm>
            <a:custGeom>
              <a:avLst/>
              <a:gdLst>
                <a:gd name="connsiteX0" fmla="*/ 0 w 447675"/>
                <a:gd name="connsiteY0" fmla="*/ 133350 h 431800"/>
                <a:gd name="connsiteX1" fmla="*/ 38100 w 447675"/>
                <a:gd name="connsiteY1" fmla="*/ 180975 h 431800"/>
                <a:gd name="connsiteX2" fmla="*/ 190500 w 447675"/>
                <a:gd name="connsiteY2" fmla="*/ 361950 h 431800"/>
                <a:gd name="connsiteX3" fmla="*/ 409575 w 447675"/>
                <a:gd name="connsiteY3" fmla="*/ 371475 h 431800"/>
                <a:gd name="connsiteX4" fmla="*/ 419100 w 447675"/>
                <a:gd name="connsiteY4" fmla="*/ 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5" h="431800">
                  <a:moveTo>
                    <a:pt x="0" y="133350"/>
                  </a:moveTo>
                  <a:cubicBezTo>
                    <a:pt x="3175" y="138112"/>
                    <a:pt x="6350" y="142875"/>
                    <a:pt x="38100" y="180975"/>
                  </a:cubicBezTo>
                  <a:cubicBezTo>
                    <a:pt x="69850" y="219075"/>
                    <a:pt x="128587" y="330200"/>
                    <a:pt x="190500" y="361950"/>
                  </a:cubicBezTo>
                  <a:cubicBezTo>
                    <a:pt x="252413" y="393700"/>
                    <a:pt x="371475" y="431800"/>
                    <a:pt x="409575" y="371475"/>
                  </a:cubicBezTo>
                  <a:cubicBezTo>
                    <a:pt x="447675" y="311150"/>
                    <a:pt x="433387" y="155575"/>
                    <a:pt x="419100" y="0"/>
                  </a:cubicBezTo>
                </a:path>
              </a:pathLst>
            </a:custGeom>
            <a:ln w="19050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5" name="组合 35"/>
          <p:cNvGrpSpPr/>
          <p:nvPr/>
        </p:nvGrpSpPr>
        <p:grpSpPr>
          <a:xfrm>
            <a:off x="5616484" y="3886717"/>
            <a:ext cx="214314" cy="720000"/>
            <a:chOff x="3155940" y="2400294"/>
            <a:chExt cx="214314" cy="720000"/>
          </a:xfrm>
        </p:grpSpPr>
        <p:sp>
          <p:nvSpPr>
            <p:cNvPr id="102422" name="Line 22"/>
            <p:cNvSpPr>
              <a:spLocks noChangeShapeType="1"/>
            </p:cNvSpPr>
            <p:nvPr/>
          </p:nvSpPr>
          <p:spPr bwMode="auto">
            <a:xfrm>
              <a:off x="3246416" y="2400294"/>
              <a:ext cx="0" cy="720000"/>
            </a:xfrm>
            <a:prstGeom prst="line">
              <a:avLst/>
            </a:prstGeom>
            <a:noFill/>
            <a:ln w="38100" cmpd="dbl">
              <a:solidFill>
                <a:srgbClr val="00B050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155940" y="2689220"/>
              <a:ext cx="214314" cy="142876"/>
            </a:xfrm>
            <a:prstGeom prst="line">
              <a:avLst/>
            </a:prstGeom>
            <a:ln w="381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42"/>
          <p:cNvGrpSpPr/>
          <p:nvPr/>
        </p:nvGrpSpPr>
        <p:grpSpPr>
          <a:xfrm>
            <a:off x="5055029" y="3526331"/>
            <a:ext cx="784151" cy="1386364"/>
            <a:chOff x="1550971" y="1042504"/>
            <a:chExt cx="784151" cy="1386364"/>
          </a:xfrm>
        </p:grpSpPr>
        <p:sp>
          <p:nvSpPr>
            <p:cNvPr id="102435" name="Oval 35"/>
            <p:cNvSpPr>
              <a:spLocks noChangeArrowheads="1"/>
            </p:cNvSpPr>
            <p:nvPr/>
          </p:nvSpPr>
          <p:spPr bwMode="auto">
            <a:xfrm>
              <a:off x="2047785" y="1042504"/>
              <a:ext cx="287337" cy="36036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8575" cap="rnd">
              <a:solidFill>
                <a:srgbClr val="FF33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6" name="Oval 36"/>
            <p:cNvSpPr>
              <a:spLocks noChangeArrowheads="1"/>
            </p:cNvSpPr>
            <p:nvPr/>
          </p:nvSpPr>
          <p:spPr bwMode="auto">
            <a:xfrm>
              <a:off x="1550971" y="2068505"/>
              <a:ext cx="287337" cy="36036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8575" cap="rnd">
              <a:solidFill>
                <a:srgbClr val="FF33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7" name="Line 37"/>
            <p:cNvSpPr>
              <a:spLocks noChangeShapeType="1"/>
            </p:cNvSpPr>
            <p:nvPr/>
          </p:nvSpPr>
          <p:spPr bwMode="auto">
            <a:xfrm flipH="1">
              <a:off x="1755237" y="1363704"/>
              <a:ext cx="337094" cy="73922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544782" y="3550474"/>
            <a:ext cx="500066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s:</a:t>
            </a:r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4782" y="4512205"/>
            <a:ext cx="500066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t:</a:t>
            </a:r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94300" y="2642510"/>
            <a:ext cx="214314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开始匹配的字符</a:t>
            </a:r>
          </a:p>
        </p:txBody>
      </p:sp>
      <p:cxnSp>
        <p:nvCxnSpPr>
          <p:cNvPr id="31" name="直接连接符 30"/>
          <p:cNvCxnSpPr>
            <a:stCxn id="44" idx="2"/>
          </p:cNvCxnSpPr>
          <p:nvPr/>
        </p:nvCxnSpPr>
        <p:spPr>
          <a:xfrm>
            <a:off x="3165870" y="2956442"/>
            <a:ext cx="928694" cy="657682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5400000">
            <a:off x="3821630" y="4246459"/>
            <a:ext cx="756000" cy="1588"/>
          </a:xfrm>
          <a:prstGeom prst="straightConnector1">
            <a:avLst/>
          </a:prstGeom>
          <a:ln w="19050"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5400000">
            <a:off x="4320146" y="4241697"/>
            <a:ext cx="756000" cy="1588"/>
          </a:xfrm>
          <a:prstGeom prst="straightConnector1">
            <a:avLst/>
          </a:prstGeom>
          <a:ln w="19050"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5400000">
            <a:off x="4829158" y="4250877"/>
            <a:ext cx="756000" cy="1588"/>
          </a:xfrm>
          <a:prstGeom prst="straightConnector1">
            <a:avLst/>
          </a:prstGeom>
          <a:ln w="19050"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55"/>
          <p:cNvGrpSpPr/>
          <p:nvPr/>
        </p:nvGrpSpPr>
        <p:grpSpPr>
          <a:xfrm>
            <a:off x="4782312" y="2629795"/>
            <a:ext cx="2571768" cy="971612"/>
            <a:chOff x="2643174" y="1242940"/>
            <a:chExt cx="2571768" cy="971612"/>
          </a:xfrm>
        </p:grpSpPr>
        <p:sp>
          <p:nvSpPr>
            <p:cNvPr id="29" name="TextBox 28"/>
            <p:cNvSpPr txBox="1"/>
            <p:nvPr/>
          </p:nvSpPr>
          <p:spPr>
            <a:xfrm>
              <a:off x="2643174" y="1242940"/>
              <a:ext cx="25717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下次开始匹配的字符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 rot="5400000">
              <a:off x="2478839" y="1764465"/>
              <a:ext cx="614422" cy="285752"/>
            </a:xfrm>
            <a:prstGeom prst="line">
              <a:avLst/>
            </a:prstGeom>
            <a:ln w="19050">
              <a:solidFill>
                <a:srgbClr val="C00000"/>
              </a:solidFill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组合 65"/>
          <p:cNvGrpSpPr/>
          <p:nvPr/>
        </p:nvGrpSpPr>
        <p:grpSpPr>
          <a:xfrm>
            <a:off x="5116418" y="5515445"/>
            <a:ext cx="4357718" cy="1147736"/>
            <a:chOff x="3214678" y="4500570"/>
            <a:chExt cx="4357718" cy="1147736"/>
          </a:xfrm>
        </p:grpSpPr>
        <p:sp>
          <p:nvSpPr>
            <p:cNvPr id="102439" name="Text Box 39"/>
            <p:cNvSpPr txBox="1">
              <a:spLocks noChangeArrowheads="1"/>
            </p:cNvSpPr>
            <p:nvPr/>
          </p:nvSpPr>
          <p:spPr bwMode="auto">
            <a:xfrm>
              <a:off x="3214678" y="4929198"/>
              <a:ext cx="4357718" cy="719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ts val="2600"/>
                </a:lnSpc>
                <a:spcBef>
                  <a:spcPts val="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中每个位置都有这种信息</a:t>
              </a:r>
              <a:endPara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  <a:p>
              <a:pPr algn="l">
                <a:lnSpc>
                  <a:spcPts val="2600"/>
                </a:lnSpc>
                <a:spcBef>
                  <a:spcPts val="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用一个数组</a:t>
              </a:r>
              <a:r>
                <a:rPr lang="en-US" altLang="zh-CN" sz="20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next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保存，如</a:t>
              </a:r>
              <a:r>
                <a:rPr lang="en-US" altLang="zh-CN" sz="20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next[3]=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</a:p>
          </p:txBody>
        </p:sp>
        <p:sp>
          <p:nvSpPr>
            <p:cNvPr id="38" name="下箭头 37"/>
            <p:cNvSpPr/>
            <p:nvPr/>
          </p:nvSpPr>
          <p:spPr bwMode="auto">
            <a:xfrm>
              <a:off x="5072066" y="4500570"/>
              <a:ext cx="357190" cy="357190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2208468" y="2133339"/>
            <a:ext cx="52149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目标串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s=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“</a:t>
            </a:r>
            <a:r>
              <a:rPr lang="en-US" altLang="zh-CN" sz="2000" i="1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aaaaab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”，模式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串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t=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“</a:t>
            </a: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aaab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”。 </a:t>
            </a:r>
          </a:p>
        </p:txBody>
      </p:sp>
      <p:sp>
        <p:nvSpPr>
          <p:cNvPr id="49" name="Text Box 45"/>
          <p:cNvSpPr txBox="1">
            <a:spLocks noChangeArrowheads="1"/>
          </p:cNvSpPr>
          <p:nvPr/>
        </p:nvSpPr>
        <p:spPr bwMode="auto">
          <a:xfrm>
            <a:off x="1374770" y="1469752"/>
            <a:ext cx="6048672" cy="374132"/>
          </a:xfrm>
          <a:prstGeom prst="rect">
            <a:avLst/>
          </a:prstGeom>
          <a:solidFill>
            <a:srgbClr val="F39801"/>
          </a:solidFill>
          <a:ln w="28575" algn="ctr">
            <a:noFill/>
            <a:miter lim="800000"/>
            <a:headEnd/>
            <a:tailEnd/>
          </a:ln>
          <a:effectLst/>
        </p:spPr>
        <p:txBody>
          <a:bodyPr wrap="square" lIns="162000" tIns="36000" rIns="162000" bIns="3600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onsolas" pitchFamily="49" charset="0"/>
              </a:rPr>
              <a:t>KMP</a:t>
            </a:r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onsolas" pitchFamily="49" charset="0"/>
              </a:rPr>
              <a:t>算法用</a:t>
            </a:r>
            <a:r>
              <a:rPr lang="en-US" altLang="zh-CN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onsolas" pitchFamily="49" charset="0"/>
              </a:rPr>
              <a:t>next</a:t>
            </a:r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onsolas" pitchFamily="49" charset="0"/>
              </a:rPr>
              <a:t>数组保存部分匹配</a:t>
            </a:r>
            <a:r>
              <a:rPr lang="zh-CN" altLang="en-US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Consolas" pitchFamily="49" charset="0"/>
              </a:rPr>
              <a:t>信息</a:t>
            </a:r>
            <a:endParaRPr lang="zh-CN" altLang="en-US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Consolas" pitchFamily="49" charset="0"/>
            </a:endParaRPr>
          </a:p>
        </p:txBody>
      </p:sp>
      <p:grpSp>
        <p:nvGrpSpPr>
          <p:cNvPr id="9" name="组合 64"/>
          <p:cNvGrpSpPr/>
          <p:nvPr/>
        </p:nvGrpSpPr>
        <p:grpSpPr>
          <a:xfrm>
            <a:off x="5428712" y="4240397"/>
            <a:ext cx="3116730" cy="678264"/>
            <a:chOff x="3526972" y="3225522"/>
            <a:chExt cx="3116730" cy="678264"/>
          </a:xfrm>
        </p:grpSpPr>
        <p:sp>
          <p:nvSpPr>
            <p:cNvPr id="58" name="TextBox 57"/>
            <p:cNvSpPr txBox="1"/>
            <p:nvPr/>
          </p:nvSpPr>
          <p:spPr>
            <a:xfrm>
              <a:off x="4071934" y="3357562"/>
              <a:ext cx="25717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下次匹配的两个字符</a:t>
              </a: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3526972" y="3225522"/>
              <a:ext cx="713433" cy="678264"/>
            </a:xfrm>
            <a:custGeom>
              <a:avLst/>
              <a:gdLst>
                <a:gd name="connsiteX0" fmla="*/ 0 w 713433"/>
                <a:gd name="connsiteY0" fmla="*/ 0 h 678264"/>
                <a:gd name="connsiteX1" fmla="*/ 80387 w 713433"/>
                <a:gd name="connsiteY1" fmla="*/ 190918 h 678264"/>
                <a:gd name="connsiteX2" fmla="*/ 120580 w 713433"/>
                <a:gd name="connsiteY2" fmla="*/ 602901 h 678264"/>
                <a:gd name="connsiteX3" fmla="*/ 462224 w 713433"/>
                <a:gd name="connsiteY3" fmla="*/ 643094 h 678264"/>
                <a:gd name="connsiteX4" fmla="*/ 713433 w 713433"/>
                <a:gd name="connsiteY4" fmla="*/ 391885 h 6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433" h="678264">
                  <a:moveTo>
                    <a:pt x="0" y="0"/>
                  </a:moveTo>
                  <a:cubicBezTo>
                    <a:pt x="30145" y="45217"/>
                    <a:pt x="60290" y="90435"/>
                    <a:pt x="80387" y="190918"/>
                  </a:cubicBezTo>
                  <a:cubicBezTo>
                    <a:pt x="100484" y="291401"/>
                    <a:pt x="56940" y="527538"/>
                    <a:pt x="120580" y="602901"/>
                  </a:cubicBezTo>
                  <a:cubicBezTo>
                    <a:pt x="184220" y="678264"/>
                    <a:pt x="363415" y="678263"/>
                    <a:pt x="462224" y="643094"/>
                  </a:cubicBezTo>
                  <a:cubicBezTo>
                    <a:pt x="561033" y="607925"/>
                    <a:pt x="637233" y="499905"/>
                    <a:pt x="713433" y="391885"/>
                  </a:cubicBezTo>
                </a:path>
              </a:pathLst>
            </a:custGeom>
            <a:ln w="19050"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1" name="TextBox 3">
            <a:extLst>
              <a:ext uri="{FF2B5EF4-FFF2-40B4-BE49-F238E27FC236}">
                <a16:creationId xmlns:a16="http://schemas.microsoft.com/office/drawing/2014/main" id="{1313DDB5-7AF7-443B-9A60-2F6C50D81386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5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3497FF-D36D-4936-AD49-1E23232D0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  <p:pic>
        <p:nvPicPr>
          <p:cNvPr id="57" name="图片 56" descr="乐高玩具&#10;&#10;低可信度描述已自动生成">
            <a:extLst>
              <a:ext uri="{FF2B5EF4-FFF2-40B4-BE49-F238E27FC236}">
                <a16:creationId xmlns:a16="http://schemas.microsoft.com/office/drawing/2014/main" id="{7308148D-DD27-4122-BEDA-4B62DD328E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10377">
            <a:off x="8643915" y="1589596"/>
            <a:ext cx="6660062" cy="4487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2423592" y="1985092"/>
            <a:ext cx="7043726" cy="1463267"/>
            <a:chOff x="385794" y="1341767"/>
            <a:chExt cx="7043726" cy="1463267"/>
          </a:xfrm>
        </p:grpSpPr>
        <p:sp>
          <p:nvSpPr>
            <p:cNvPr id="61442" name="Text Box 2"/>
            <p:cNvSpPr txBox="1">
              <a:spLocks noChangeArrowheads="1"/>
            </p:cNvSpPr>
            <p:nvPr/>
          </p:nvSpPr>
          <p:spPr bwMode="auto">
            <a:xfrm>
              <a:off x="385794" y="1341767"/>
              <a:ext cx="7043726" cy="674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模式串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中字符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,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存</a:t>
              </a: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在某个</a:t>
              </a:r>
              <a:r>
                <a:rPr lang="en-US" altLang="zh-CN" sz="18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（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0&lt;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&lt;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），使得以下成立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:</a:t>
              </a:r>
            </a:p>
            <a:p>
              <a:pPr algn="l"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    “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… 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”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=  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“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+1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…t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 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”</a:t>
              </a:r>
              <a:endPara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" name="左大括号 4"/>
            <p:cNvSpPr/>
            <p:nvPr/>
          </p:nvSpPr>
          <p:spPr>
            <a:xfrm rot="16200000">
              <a:off x="1928794" y="1756627"/>
              <a:ext cx="214314" cy="1214446"/>
            </a:xfrm>
            <a:prstGeom prst="leftBrace">
              <a:avLst/>
            </a:prstGeom>
            <a:ln>
              <a:solidFill>
                <a:srgbClr val="F39801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71538" y="2491102"/>
              <a:ext cx="2143140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开头的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7554" y="2491102"/>
              <a:ext cx="242889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前面的</a:t>
              </a:r>
              <a:r>
                <a:rPr lang="en-US" altLang="zh-CN" sz="18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 rot="16200000">
              <a:off x="4316347" y="1643849"/>
              <a:ext cx="214313" cy="1440000"/>
            </a:xfrm>
            <a:prstGeom prst="leftBrace">
              <a:avLst/>
            </a:prstGeom>
            <a:ln>
              <a:solidFill>
                <a:srgbClr val="F39801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703512" y="1406979"/>
            <a:ext cx="8280920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>
                <a:ln w="11430">
                  <a:noFill/>
                </a:ln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>
                <a:sym typeface="Wingdings"/>
              </a:rPr>
              <a:t> </a:t>
            </a:r>
            <a:r>
              <a:rPr lang="en-US" altLang="zh-CN">
                <a:solidFill>
                  <a:schemeClr val="tx1"/>
                </a:solidFill>
              </a:rPr>
              <a:t>next[j]</a:t>
            </a:r>
            <a:r>
              <a:rPr lang="zh-CN" altLang="en-US">
                <a:solidFill>
                  <a:schemeClr val="tx1"/>
                </a:solidFill>
              </a:rPr>
              <a:t>是指</a:t>
            </a:r>
            <a:r>
              <a:rPr lang="en-US" altLang="zh-CN">
                <a:solidFill>
                  <a:schemeClr val="tx1"/>
                </a:solidFill>
              </a:rPr>
              <a:t>tj</a:t>
            </a:r>
            <a:r>
              <a:rPr lang="zh-CN" altLang="en-US">
                <a:solidFill>
                  <a:schemeClr val="tx1"/>
                </a:solidFill>
              </a:rPr>
              <a:t>字符</a:t>
            </a:r>
            <a:r>
              <a:rPr lang="zh-CN" altLang="en-US" dirty="0">
                <a:solidFill>
                  <a:schemeClr val="tx1"/>
                </a:solidFill>
              </a:rPr>
              <a:t>前</a:t>
            </a:r>
            <a:r>
              <a:rPr lang="zh-CN" altLang="en-US" dirty="0">
                <a:solidFill>
                  <a:srgbClr val="CE3B37"/>
                </a:solidFill>
              </a:rPr>
              <a:t>有</a:t>
            </a:r>
            <a:r>
              <a:rPr lang="zh-CN" altLang="en-US">
                <a:solidFill>
                  <a:srgbClr val="CE3B37"/>
                </a:solidFill>
              </a:rPr>
              <a:t>多少个字符</a:t>
            </a:r>
            <a:r>
              <a:rPr lang="zh-CN" altLang="en-US">
                <a:solidFill>
                  <a:schemeClr val="tx1"/>
                </a:solidFill>
              </a:rPr>
              <a:t>与</a:t>
            </a:r>
            <a:r>
              <a:rPr lang="en-US" altLang="zh-CN">
                <a:solidFill>
                  <a:schemeClr val="tx1"/>
                </a:solidFill>
              </a:rPr>
              <a:t>t</a:t>
            </a:r>
            <a:r>
              <a:rPr lang="zh-CN" altLang="en-US">
                <a:solidFill>
                  <a:schemeClr val="tx1"/>
                </a:solidFill>
              </a:rPr>
              <a:t>开头的字符相同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3" name="组合 16"/>
          <p:cNvGrpSpPr/>
          <p:nvPr/>
        </p:nvGrpSpPr>
        <p:grpSpPr>
          <a:xfrm>
            <a:off x="2309786" y="3645024"/>
            <a:ext cx="6572296" cy="747148"/>
            <a:chOff x="285720" y="2732338"/>
            <a:chExt cx="6572296" cy="747148"/>
          </a:xfrm>
        </p:grpSpPr>
        <p:sp>
          <p:nvSpPr>
            <p:cNvPr id="13" name="TextBox 12"/>
            <p:cNvSpPr txBox="1"/>
            <p:nvPr/>
          </p:nvSpPr>
          <p:spPr>
            <a:xfrm>
              <a:off x="285720" y="3071810"/>
              <a:ext cx="6572296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0000"/>
                </a:lnSpc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例如，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t=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 b a b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 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考虑</a:t>
              </a:r>
              <a:r>
                <a:rPr lang="en-US" altLang="zh-CN" sz="18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t[4]='</a:t>
              </a:r>
              <a:r>
                <a:rPr lang="en-US" altLang="zh-CN" sz="18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en-US" altLang="zh-CN" sz="18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'      </a:t>
              </a:r>
              <a:r>
                <a:rPr lang="zh-CN" altLang="en-US" sz="18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     </a:t>
              </a:r>
              <a:endParaRPr lang="zh-CN" altLang="en-US" sz="1800">
                <a:solidFill>
                  <a:srgbClr val="F3980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2756" y="2732338"/>
              <a:ext cx="1474798" cy="393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zh-CN" altLang="en-US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167174" y="6061057"/>
            <a:ext cx="4572032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=2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，所以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next[4] =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 2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" name="组合 25"/>
          <p:cNvGrpSpPr/>
          <p:nvPr/>
        </p:nvGrpSpPr>
        <p:grpSpPr>
          <a:xfrm>
            <a:off x="3309918" y="4554532"/>
            <a:ext cx="2857520" cy="1362170"/>
            <a:chOff x="1785918" y="4065615"/>
            <a:chExt cx="2857520" cy="1362170"/>
          </a:xfrm>
        </p:grpSpPr>
        <p:sp>
          <p:nvSpPr>
            <p:cNvPr id="18" name="下箭头 17"/>
            <p:cNvSpPr/>
            <p:nvPr/>
          </p:nvSpPr>
          <p:spPr bwMode="auto">
            <a:xfrm>
              <a:off x="2928926" y="4065615"/>
              <a:ext cx="371442" cy="428628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85918" y="4572008"/>
              <a:ext cx="285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t=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 b a b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123144" y="5001738"/>
              <a:ext cx="42862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561688" y="5144090"/>
              <a:ext cx="428628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任意多边形 24"/>
            <p:cNvSpPr/>
            <p:nvPr/>
          </p:nvSpPr>
          <p:spPr>
            <a:xfrm>
              <a:off x="2773345" y="5024176"/>
              <a:ext cx="616299" cy="403609"/>
            </a:xfrm>
            <a:custGeom>
              <a:avLst/>
              <a:gdLst>
                <a:gd name="connsiteX0" fmla="*/ 572756 w 616299"/>
                <a:gd name="connsiteY0" fmla="*/ 0 h 403609"/>
                <a:gd name="connsiteX1" fmla="*/ 572756 w 616299"/>
                <a:gd name="connsiteY1" fmla="*/ 231112 h 403609"/>
                <a:gd name="connsiteX2" fmla="*/ 311499 w 616299"/>
                <a:gd name="connsiteY2" fmla="*/ 391886 h 403609"/>
                <a:gd name="connsiteX3" fmla="*/ 70339 w 616299"/>
                <a:gd name="connsiteY3" fmla="*/ 301450 h 403609"/>
                <a:gd name="connsiteX4" fmla="*/ 0 w 616299"/>
                <a:gd name="connsiteY4" fmla="*/ 140677 h 40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299" h="403609">
                  <a:moveTo>
                    <a:pt x="572756" y="0"/>
                  </a:moveTo>
                  <a:cubicBezTo>
                    <a:pt x="594527" y="82899"/>
                    <a:pt x="616299" y="165798"/>
                    <a:pt x="572756" y="231112"/>
                  </a:cubicBezTo>
                  <a:cubicBezTo>
                    <a:pt x="529213" y="296426"/>
                    <a:pt x="395235" y="380163"/>
                    <a:pt x="311499" y="391886"/>
                  </a:cubicBezTo>
                  <a:cubicBezTo>
                    <a:pt x="227763" y="403609"/>
                    <a:pt x="122256" y="343318"/>
                    <a:pt x="70339" y="301450"/>
                  </a:cubicBezTo>
                  <a:cubicBezTo>
                    <a:pt x="18422" y="259582"/>
                    <a:pt x="9211" y="200129"/>
                    <a:pt x="0" y="140677"/>
                  </a:cubicBezTo>
                </a:path>
              </a:pathLst>
            </a:custGeom>
            <a:ln w="5715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3">
            <a:extLst>
              <a:ext uri="{FF2B5EF4-FFF2-40B4-BE49-F238E27FC236}">
                <a16:creationId xmlns:a16="http://schemas.microsoft.com/office/drawing/2014/main" id="{0BD3E86D-1525-4983-9546-BE00D5AD7378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6B7D531-65B7-4225-89A5-008569E0D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68C3DC-2DB6-47AF-833E-48178DAF05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2224" y="3134427"/>
            <a:ext cx="3056919" cy="3004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2645575" y="2072554"/>
            <a:ext cx="7043726" cy="1463267"/>
            <a:chOff x="385794" y="1341767"/>
            <a:chExt cx="7043726" cy="1463267"/>
          </a:xfrm>
        </p:grpSpPr>
        <p:sp>
          <p:nvSpPr>
            <p:cNvPr id="61442" name="Text Box 2"/>
            <p:cNvSpPr txBox="1">
              <a:spLocks noChangeArrowheads="1"/>
            </p:cNvSpPr>
            <p:nvPr/>
          </p:nvSpPr>
          <p:spPr bwMode="auto">
            <a:xfrm>
              <a:off x="385794" y="1341767"/>
              <a:ext cx="7043726" cy="674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模式串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中字符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,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存</a:t>
              </a: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在某个</a:t>
              </a:r>
              <a:r>
                <a:rPr lang="en-US" altLang="zh-CN" sz="18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（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0&lt;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&lt;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），使得以下成立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:</a:t>
              </a:r>
            </a:p>
            <a:p>
              <a:pPr algn="l"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    “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1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… 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”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  =  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“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+1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…t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baseline="-30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-1 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”</a:t>
              </a:r>
              <a:endPara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" name="左大括号 4"/>
            <p:cNvSpPr/>
            <p:nvPr/>
          </p:nvSpPr>
          <p:spPr>
            <a:xfrm rot="16200000">
              <a:off x="1928794" y="1756627"/>
              <a:ext cx="214314" cy="1214446"/>
            </a:xfrm>
            <a:prstGeom prst="leftBrace">
              <a:avLst/>
            </a:prstGeom>
            <a:ln>
              <a:solidFill>
                <a:srgbClr val="F39801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71538" y="2491102"/>
              <a:ext cx="2143140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开头的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7554" y="2491102"/>
              <a:ext cx="242889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前面的</a:t>
              </a:r>
              <a:r>
                <a:rPr lang="en-US" altLang="zh-CN" sz="18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 rot="16200000">
              <a:off x="4316347" y="1643849"/>
              <a:ext cx="214313" cy="1440000"/>
            </a:xfrm>
            <a:prstGeom prst="leftBrace">
              <a:avLst/>
            </a:prstGeom>
            <a:ln>
              <a:solidFill>
                <a:srgbClr val="F39801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</p:grpSp>
      <p:grpSp>
        <p:nvGrpSpPr>
          <p:cNvPr id="3" name="组合 16"/>
          <p:cNvGrpSpPr/>
          <p:nvPr/>
        </p:nvGrpSpPr>
        <p:grpSpPr>
          <a:xfrm>
            <a:off x="2331187" y="3933056"/>
            <a:ext cx="6572296" cy="747148"/>
            <a:chOff x="285720" y="2732338"/>
            <a:chExt cx="6572296" cy="747148"/>
          </a:xfrm>
        </p:grpSpPr>
        <p:sp>
          <p:nvSpPr>
            <p:cNvPr id="13" name="TextBox 12"/>
            <p:cNvSpPr txBox="1"/>
            <p:nvPr/>
          </p:nvSpPr>
          <p:spPr>
            <a:xfrm>
              <a:off x="285720" y="3071810"/>
              <a:ext cx="6572296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0000"/>
                </a:lnSpc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例如，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t=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 a a a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 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考虑</a:t>
              </a:r>
              <a:r>
                <a:rPr lang="en-US" altLang="zh-CN" sz="18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t[4]='</a:t>
              </a:r>
              <a:r>
                <a:rPr lang="en-US" altLang="zh-CN" sz="18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en-US" altLang="zh-CN" sz="18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'      </a:t>
              </a:r>
              <a:r>
                <a:rPr lang="zh-CN" altLang="en-US" sz="18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     </a:t>
              </a:r>
              <a:endParaRPr lang="zh-CN" altLang="en-US" sz="1800">
                <a:solidFill>
                  <a:srgbClr val="F3980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2756" y="2732338"/>
              <a:ext cx="1474798" cy="393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zh-CN" altLang="en-US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167174" y="6357078"/>
            <a:ext cx="4572032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=3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，所以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next[4] =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 3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" name="组合 25"/>
          <p:cNvGrpSpPr/>
          <p:nvPr/>
        </p:nvGrpSpPr>
        <p:grpSpPr>
          <a:xfrm>
            <a:off x="3309918" y="4850553"/>
            <a:ext cx="2857520" cy="1362170"/>
            <a:chOff x="1785918" y="4065615"/>
            <a:chExt cx="2857520" cy="1362170"/>
          </a:xfrm>
        </p:grpSpPr>
        <p:sp>
          <p:nvSpPr>
            <p:cNvPr id="18" name="下箭头 17"/>
            <p:cNvSpPr/>
            <p:nvPr/>
          </p:nvSpPr>
          <p:spPr bwMode="auto">
            <a:xfrm>
              <a:off x="2928926" y="4065615"/>
              <a:ext cx="347142" cy="428628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85918" y="4572008"/>
              <a:ext cx="285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t=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 a a a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2857488" y="5001738"/>
              <a:ext cx="720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556068" y="5143512"/>
              <a:ext cx="720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任意多边形 24"/>
            <p:cNvSpPr/>
            <p:nvPr/>
          </p:nvSpPr>
          <p:spPr>
            <a:xfrm>
              <a:off x="2773345" y="5024176"/>
              <a:ext cx="616299" cy="403609"/>
            </a:xfrm>
            <a:custGeom>
              <a:avLst/>
              <a:gdLst>
                <a:gd name="connsiteX0" fmla="*/ 572756 w 616299"/>
                <a:gd name="connsiteY0" fmla="*/ 0 h 403609"/>
                <a:gd name="connsiteX1" fmla="*/ 572756 w 616299"/>
                <a:gd name="connsiteY1" fmla="*/ 231112 h 403609"/>
                <a:gd name="connsiteX2" fmla="*/ 311499 w 616299"/>
                <a:gd name="connsiteY2" fmla="*/ 391886 h 403609"/>
                <a:gd name="connsiteX3" fmla="*/ 70339 w 616299"/>
                <a:gd name="connsiteY3" fmla="*/ 301450 h 403609"/>
                <a:gd name="connsiteX4" fmla="*/ 0 w 616299"/>
                <a:gd name="connsiteY4" fmla="*/ 140677 h 40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299" h="403609">
                  <a:moveTo>
                    <a:pt x="572756" y="0"/>
                  </a:moveTo>
                  <a:cubicBezTo>
                    <a:pt x="594527" y="82899"/>
                    <a:pt x="616299" y="165798"/>
                    <a:pt x="572756" y="231112"/>
                  </a:cubicBezTo>
                  <a:cubicBezTo>
                    <a:pt x="529213" y="296426"/>
                    <a:pt x="395235" y="380163"/>
                    <a:pt x="311499" y="391886"/>
                  </a:cubicBezTo>
                  <a:cubicBezTo>
                    <a:pt x="227763" y="403609"/>
                    <a:pt x="122256" y="343318"/>
                    <a:pt x="70339" y="301450"/>
                  </a:cubicBezTo>
                  <a:cubicBezTo>
                    <a:pt x="18422" y="259582"/>
                    <a:pt x="9211" y="200129"/>
                    <a:pt x="0" y="140677"/>
                  </a:cubicBezTo>
                </a:path>
              </a:pathLst>
            </a:custGeom>
            <a:ln w="5715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063552" y="3562221"/>
            <a:ext cx="1714512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CE3B37"/>
                </a:solidFill>
                <a:latin typeface="Consolas" pitchFamily="49" charset="0"/>
                <a:ea typeface="方正启体简体" pitchFamily="65" charset="-122"/>
                <a:cs typeface="Consolas" pitchFamily="49" charset="0"/>
              </a:rPr>
              <a:t>求最大的</a:t>
            </a:r>
            <a:r>
              <a:rPr lang="en-US" altLang="zh-CN" sz="2000" i="1">
                <a:solidFill>
                  <a:srgbClr val="CE3B37"/>
                </a:solidFill>
                <a:latin typeface="Consolas" pitchFamily="49" charset="0"/>
                <a:ea typeface="方正启体简体" pitchFamily="65" charset="-122"/>
                <a:cs typeface="Consolas" pitchFamily="49" charset="0"/>
              </a:rPr>
              <a:t>k</a:t>
            </a:r>
            <a:endParaRPr lang="zh-CN" altLang="en-US" sz="2000" i="1">
              <a:solidFill>
                <a:srgbClr val="CE3B37"/>
              </a:solidFill>
              <a:latin typeface="Consolas" pitchFamily="49" charset="0"/>
              <a:ea typeface="方正启体简体" pitchFamily="65" charset="-122"/>
              <a:cs typeface="Consolas" pitchFamily="49" charset="0"/>
            </a:endParaRPr>
          </a:p>
        </p:txBody>
      </p:sp>
      <p:sp>
        <p:nvSpPr>
          <p:cNvPr id="30" name="Text Box 14">
            <a:extLst>
              <a:ext uri="{FF2B5EF4-FFF2-40B4-BE49-F238E27FC236}">
                <a16:creationId xmlns:a16="http://schemas.microsoft.com/office/drawing/2014/main" id="{CBD2BDA9-38A1-4300-A71F-4EC44AD78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1488073"/>
            <a:ext cx="9361040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>
                <a:ln w="11430">
                  <a:noFill/>
                </a:ln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>
                <a:sym typeface="Wingdings"/>
              </a:rPr>
              <a:t> </a:t>
            </a:r>
            <a:r>
              <a:rPr lang="en-US" altLang="zh-CN">
                <a:solidFill>
                  <a:schemeClr val="tx1"/>
                </a:solidFill>
              </a:rPr>
              <a:t>next[j]</a:t>
            </a:r>
            <a:r>
              <a:rPr lang="zh-CN" altLang="en-US">
                <a:solidFill>
                  <a:schemeClr val="tx1"/>
                </a:solidFill>
              </a:rPr>
              <a:t>是指</a:t>
            </a:r>
            <a:r>
              <a:rPr lang="en-US" altLang="zh-CN">
                <a:solidFill>
                  <a:schemeClr val="tx1"/>
                </a:solidFill>
              </a:rPr>
              <a:t>tj</a:t>
            </a:r>
            <a:r>
              <a:rPr lang="zh-CN" altLang="en-US">
                <a:solidFill>
                  <a:schemeClr val="tx1"/>
                </a:solidFill>
              </a:rPr>
              <a:t>字符前</a:t>
            </a:r>
            <a:r>
              <a:rPr lang="zh-CN" altLang="en-US">
                <a:solidFill>
                  <a:srgbClr val="CE3B37"/>
                </a:solidFill>
              </a:rPr>
              <a:t>最多</a:t>
            </a:r>
            <a:r>
              <a:rPr lang="zh-CN" altLang="en-US">
                <a:solidFill>
                  <a:schemeClr val="tx1"/>
                </a:solidFill>
              </a:rPr>
              <a:t>有多少个字符与</a:t>
            </a:r>
            <a:r>
              <a:rPr lang="en-US" altLang="zh-CN">
                <a:solidFill>
                  <a:schemeClr val="tx1"/>
                </a:solidFill>
              </a:rPr>
              <a:t>t</a:t>
            </a:r>
            <a:r>
              <a:rPr lang="zh-CN" altLang="en-US">
                <a:solidFill>
                  <a:schemeClr val="tx1"/>
                </a:solidFill>
              </a:rPr>
              <a:t>开头的字符相同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724EC09E-F8FD-4D7D-AE60-48D2CD0A1968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36CCF23-D9B1-42EB-A124-DC2777ACC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  <p:pic>
        <p:nvPicPr>
          <p:cNvPr id="29" name="图片 28" descr="乐高玩具&#10;&#10;低可信度描述已自动生成">
            <a:extLst>
              <a:ext uri="{FF2B5EF4-FFF2-40B4-BE49-F238E27FC236}">
                <a16:creationId xmlns:a16="http://schemas.microsoft.com/office/drawing/2014/main" id="{63D12E37-9FA7-4309-A2D5-26EF57047E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7185">
            <a:off x="7524612" y="2738971"/>
            <a:ext cx="4549843" cy="3065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842508" y="2925623"/>
            <a:ext cx="6596474" cy="673550"/>
            <a:chOff x="1768442" y="1785926"/>
            <a:chExt cx="5870230" cy="673550"/>
          </a:xfrm>
        </p:grpSpPr>
        <p:sp>
          <p:nvSpPr>
            <p:cNvPr id="3077" name="Line 5"/>
            <p:cNvSpPr>
              <a:spLocks noChangeShapeType="1"/>
            </p:cNvSpPr>
            <p:nvPr/>
          </p:nvSpPr>
          <p:spPr bwMode="auto">
            <a:xfrm flipV="1">
              <a:off x="1773205" y="1798626"/>
              <a:ext cx="0" cy="503237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3078" name="Line 6"/>
            <p:cNvSpPr>
              <a:spLocks noChangeShapeType="1"/>
            </p:cNvSpPr>
            <p:nvPr/>
          </p:nvSpPr>
          <p:spPr bwMode="auto">
            <a:xfrm flipV="1">
              <a:off x="2786050" y="1785926"/>
              <a:ext cx="0" cy="503237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3079" name="Line 7"/>
            <p:cNvSpPr>
              <a:spLocks noChangeShapeType="1"/>
            </p:cNvSpPr>
            <p:nvPr/>
          </p:nvSpPr>
          <p:spPr bwMode="auto">
            <a:xfrm>
              <a:off x="1768442" y="2295513"/>
              <a:ext cx="1512000" cy="0"/>
            </a:xfrm>
            <a:prstGeom prst="line">
              <a:avLst/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sz="2800"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3357554" y="2071678"/>
              <a:ext cx="4281118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defRPr>
              </a:lvl1pPr>
            </a:lstStyle>
            <a:p>
              <a:r>
                <a:rPr lang="zh-CN" altLang="en-US" sz="2400" dirty="0"/>
                <a:t>双引号不是串</a:t>
              </a:r>
              <a:r>
                <a:rPr lang="zh-CN" altLang="en-US" sz="2400"/>
                <a:t>的内容，起</a:t>
              </a:r>
              <a:r>
                <a:rPr lang="zh-CN" altLang="en-US" sz="2400" dirty="0"/>
                <a:t>标识作用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380216" y="2420888"/>
            <a:ext cx="207170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“</a:t>
            </a:r>
            <a:r>
              <a:rPr lang="en-US" altLang="zh-CN" i="1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30000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 i="1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baseline="-30000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 dirty="0">
                <a:solidFill>
                  <a:srgbClr val="CE3B37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r>
              <a:rPr lang="en-US" altLang="zh-CN" i="1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30000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1464" y="1484784"/>
            <a:ext cx="271464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2400" dirty="0"/>
              <a:t> 串的</a:t>
            </a:r>
            <a:r>
              <a:rPr lang="zh-CN" altLang="en-US" sz="2400"/>
              <a:t>逻辑表示：</a:t>
            </a:r>
            <a:r>
              <a:rPr lang="zh-CN" altLang="en-US" sz="2400" dirty="0"/>
              <a:t>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80216" y="4337346"/>
            <a:ext cx="685613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串的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逻辑表示，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i="1" baseline="-25000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≤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≤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）代表一个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字符。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　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6" name="图片 15" descr="乐高玩具&#10;&#10;低可信度描述已自动生成">
            <a:extLst>
              <a:ext uri="{FF2B5EF4-FFF2-40B4-BE49-F238E27FC236}">
                <a16:creationId xmlns:a16="http://schemas.microsoft.com/office/drawing/2014/main" id="{3FF683B0-548D-4C81-8385-AA2F226FE2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1301">
            <a:off x="8138859" y="4874505"/>
            <a:ext cx="4810764" cy="324117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AB26627-7448-4AF1-B6F8-040E54B30624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0FF4B-A46B-4B16-B5AA-F4122FF01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094187"/>
            <a:ext cx="3428998" cy="3428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/>
          <p:nvPr/>
        </p:nvGrpSpPr>
        <p:grpSpPr>
          <a:xfrm>
            <a:off x="2580666" y="1843456"/>
            <a:ext cx="7043726" cy="1522563"/>
            <a:chOff x="385794" y="1341767"/>
            <a:chExt cx="7043726" cy="1522563"/>
          </a:xfrm>
        </p:grpSpPr>
        <p:sp>
          <p:nvSpPr>
            <p:cNvPr id="61442" name="Text Box 2"/>
            <p:cNvSpPr txBox="1">
              <a:spLocks noChangeArrowheads="1"/>
            </p:cNvSpPr>
            <p:nvPr/>
          </p:nvSpPr>
          <p:spPr bwMode="auto">
            <a:xfrm>
              <a:off x="385794" y="1341767"/>
              <a:ext cx="7043726" cy="674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模式串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中字符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,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存</a:t>
              </a:r>
              <a:r>
                <a:rPr lang="zh-CN" altLang="en-US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在某个</a:t>
              </a:r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k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（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0&lt;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&lt;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），使得以下成立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:</a:t>
              </a:r>
            </a:p>
            <a:p>
              <a:pPr algn="l">
                <a:spcBef>
                  <a:spcPct val="50000"/>
                </a:spcBef>
              </a:pP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     “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1800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1800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18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Consolas" pitchFamily="49" charset="0"/>
                </a:rPr>
                <a:t>…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k</a:t>
              </a:r>
              <a:r>
                <a:rPr lang="en-US" altLang="zh-CN" sz="1800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-1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 =  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30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lang="en-US" altLang="zh-CN" sz="1800" baseline="-30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-</a:t>
              </a:r>
              <a:r>
                <a:rPr lang="en-US" altLang="zh-CN" sz="1800" i="1" baseline="-30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lang="en-US" altLang="zh-CN" sz="1800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-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k</a:t>
              </a:r>
              <a:r>
                <a:rPr lang="en-US" altLang="zh-CN" sz="1800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+1</a:t>
              </a:r>
              <a:r>
                <a:rPr lang="en-US" altLang="zh-CN" sz="18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Consolas" pitchFamily="49" charset="0"/>
                </a:rPr>
                <a:t>…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lang="en-US" altLang="zh-CN" sz="1800" baseline="-30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-1 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</a:t>
              </a:r>
              <a:endPara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5" name="左大括号 4"/>
            <p:cNvSpPr/>
            <p:nvPr/>
          </p:nvSpPr>
          <p:spPr>
            <a:xfrm rot="16200000">
              <a:off x="1928794" y="1756627"/>
              <a:ext cx="214314" cy="1214446"/>
            </a:xfrm>
            <a:prstGeom prst="leftBrace">
              <a:avLst/>
            </a:prstGeom>
            <a:ln>
              <a:solidFill>
                <a:srgbClr val="F39801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71538" y="2550398"/>
              <a:ext cx="2143140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开头的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7554" y="2491102"/>
              <a:ext cx="242889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1800" i="1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前面的</a:t>
              </a:r>
              <a:r>
                <a:rPr lang="en-US" altLang="zh-CN" sz="18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</a:t>
              </a:r>
            </a:p>
          </p:txBody>
        </p:sp>
        <p:sp>
          <p:nvSpPr>
            <p:cNvPr id="8" name="左大括号 7"/>
            <p:cNvSpPr/>
            <p:nvPr/>
          </p:nvSpPr>
          <p:spPr>
            <a:xfrm rot="16200000">
              <a:off x="4316347" y="1643849"/>
              <a:ext cx="214313" cy="1440000"/>
            </a:xfrm>
            <a:prstGeom prst="leftBrace">
              <a:avLst/>
            </a:prstGeom>
            <a:ln>
              <a:solidFill>
                <a:srgbClr val="F39801"/>
              </a:solidFill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组合 16"/>
          <p:cNvGrpSpPr/>
          <p:nvPr/>
        </p:nvGrpSpPr>
        <p:grpSpPr>
          <a:xfrm>
            <a:off x="2320272" y="4011150"/>
            <a:ext cx="6572296" cy="747148"/>
            <a:chOff x="285720" y="2732338"/>
            <a:chExt cx="6572296" cy="747148"/>
          </a:xfrm>
        </p:grpSpPr>
        <p:sp>
          <p:nvSpPr>
            <p:cNvPr id="13" name="TextBox 12"/>
            <p:cNvSpPr txBox="1"/>
            <p:nvPr/>
          </p:nvSpPr>
          <p:spPr>
            <a:xfrm>
              <a:off x="285720" y="3071810"/>
              <a:ext cx="6572296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0000"/>
                </a:lnSpc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例如，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t=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 a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 </a:t>
              </a:r>
              <a:r>
                <a:rPr lang="zh-CN" altLang="en-US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考虑</a:t>
              </a:r>
              <a:r>
                <a:rPr lang="en-US" altLang="zh-CN" sz="18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t[2]='</a:t>
              </a:r>
              <a:r>
                <a:rPr lang="en-US" altLang="zh-CN" sz="18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en-US" altLang="zh-CN" sz="18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'      </a:t>
              </a:r>
              <a:r>
                <a:rPr lang="zh-CN" altLang="en-US" sz="18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     </a:t>
              </a:r>
              <a:endParaRPr lang="zh-CN" altLang="en-US" sz="1800">
                <a:solidFill>
                  <a:srgbClr val="F3980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2756" y="2732338"/>
              <a:ext cx="1474798" cy="393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endParaRPr lang="zh-CN" altLang="en-US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177660" y="6427183"/>
            <a:ext cx="4572032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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  <a:sym typeface="Wingdings"/>
              </a:rPr>
              <a:t>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=1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，所以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next[2] =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 1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  <a:endParaRPr lang="zh-CN" altLang="en-US" sz="20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" name="组合 25"/>
          <p:cNvGrpSpPr/>
          <p:nvPr/>
        </p:nvGrpSpPr>
        <p:grpSpPr>
          <a:xfrm>
            <a:off x="3320404" y="4920659"/>
            <a:ext cx="1857388" cy="1383977"/>
            <a:chOff x="1785918" y="4065615"/>
            <a:chExt cx="1857388" cy="1383977"/>
          </a:xfrm>
        </p:grpSpPr>
        <p:sp>
          <p:nvSpPr>
            <p:cNvPr id="18" name="下箭头 17"/>
            <p:cNvSpPr/>
            <p:nvPr/>
          </p:nvSpPr>
          <p:spPr bwMode="auto">
            <a:xfrm>
              <a:off x="2643174" y="4065615"/>
              <a:ext cx="334164" cy="428628"/>
            </a:xfrm>
            <a:prstGeom prst="downArrow">
              <a:avLst/>
            </a:prstGeom>
            <a:gradFill>
              <a:gsLst>
                <a:gs pos="0">
                  <a:srgbClr val="CE3B37"/>
                </a:gs>
                <a:gs pos="100000">
                  <a:srgbClr val="FFE985"/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85918" y="4572008"/>
              <a:ext cx="1857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t=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 a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2786050" y="5001738"/>
              <a:ext cx="324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561688" y="5144090"/>
              <a:ext cx="324000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任意多边形 24"/>
            <p:cNvSpPr/>
            <p:nvPr/>
          </p:nvSpPr>
          <p:spPr>
            <a:xfrm>
              <a:off x="2773345" y="5002895"/>
              <a:ext cx="369895" cy="446697"/>
            </a:xfrm>
            <a:custGeom>
              <a:avLst/>
              <a:gdLst>
                <a:gd name="connsiteX0" fmla="*/ 572756 w 616299"/>
                <a:gd name="connsiteY0" fmla="*/ 0 h 403609"/>
                <a:gd name="connsiteX1" fmla="*/ 572756 w 616299"/>
                <a:gd name="connsiteY1" fmla="*/ 231112 h 403609"/>
                <a:gd name="connsiteX2" fmla="*/ 311499 w 616299"/>
                <a:gd name="connsiteY2" fmla="*/ 391886 h 403609"/>
                <a:gd name="connsiteX3" fmla="*/ 70339 w 616299"/>
                <a:gd name="connsiteY3" fmla="*/ 301450 h 403609"/>
                <a:gd name="connsiteX4" fmla="*/ 0 w 616299"/>
                <a:gd name="connsiteY4" fmla="*/ 140677 h 403609"/>
                <a:gd name="connsiteX0" fmla="*/ 572756 w 594527"/>
                <a:gd name="connsiteY0" fmla="*/ 0 h 398049"/>
                <a:gd name="connsiteX1" fmla="*/ 441333 w 594527"/>
                <a:gd name="connsiteY1" fmla="*/ 264471 h 398049"/>
                <a:gd name="connsiteX2" fmla="*/ 311499 w 594527"/>
                <a:gd name="connsiteY2" fmla="*/ 391886 h 398049"/>
                <a:gd name="connsiteX3" fmla="*/ 70339 w 594527"/>
                <a:gd name="connsiteY3" fmla="*/ 301450 h 398049"/>
                <a:gd name="connsiteX4" fmla="*/ 0 w 594527"/>
                <a:gd name="connsiteY4" fmla="*/ 140677 h 398049"/>
                <a:gd name="connsiteX0" fmla="*/ 227019 w 455413"/>
                <a:gd name="connsiteY0" fmla="*/ 0 h 419330"/>
                <a:gd name="connsiteX1" fmla="*/ 441333 w 455413"/>
                <a:gd name="connsiteY1" fmla="*/ 285752 h 419330"/>
                <a:gd name="connsiteX2" fmla="*/ 311499 w 455413"/>
                <a:gd name="connsiteY2" fmla="*/ 413167 h 419330"/>
                <a:gd name="connsiteX3" fmla="*/ 70339 w 455413"/>
                <a:gd name="connsiteY3" fmla="*/ 322731 h 419330"/>
                <a:gd name="connsiteX4" fmla="*/ 0 w 455413"/>
                <a:gd name="connsiteY4" fmla="*/ 161958 h 419330"/>
                <a:gd name="connsiteX0" fmla="*/ 227019 w 441333"/>
                <a:gd name="connsiteY0" fmla="*/ 0 h 434791"/>
                <a:gd name="connsiteX1" fmla="*/ 441333 w 441333"/>
                <a:gd name="connsiteY1" fmla="*/ 285752 h 434791"/>
                <a:gd name="connsiteX2" fmla="*/ 227019 w 441333"/>
                <a:gd name="connsiteY2" fmla="*/ 428628 h 434791"/>
                <a:gd name="connsiteX3" fmla="*/ 70339 w 441333"/>
                <a:gd name="connsiteY3" fmla="*/ 322731 h 434791"/>
                <a:gd name="connsiteX4" fmla="*/ 0 w 441333"/>
                <a:gd name="connsiteY4" fmla="*/ 161958 h 434791"/>
                <a:gd name="connsiteX0" fmla="*/ 227019 w 369895"/>
                <a:gd name="connsiteY0" fmla="*/ 0 h 446697"/>
                <a:gd name="connsiteX1" fmla="*/ 369895 w 369895"/>
                <a:gd name="connsiteY1" fmla="*/ 214314 h 446697"/>
                <a:gd name="connsiteX2" fmla="*/ 227019 w 369895"/>
                <a:gd name="connsiteY2" fmla="*/ 428628 h 446697"/>
                <a:gd name="connsiteX3" fmla="*/ 70339 w 369895"/>
                <a:gd name="connsiteY3" fmla="*/ 322731 h 446697"/>
                <a:gd name="connsiteX4" fmla="*/ 0 w 369895"/>
                <a:gd name="connsiteY4" fmla="*/ 161958 h 44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95" h="446697">
                  <a:moveTo>
                    <a:pt x="227019" y="0"/>
                  </a:moveTo>
                  <a:cubicBezTo>
                    <a:pt x="248790" y="82899"/>
                    <a:pt x="369895" y="142876"/>
                    <a:pt x="369895" y="214314"/>
                  </a:cubicBezTo>
                  <a:cubicBezTo>
                    <a:pt x="369895" y="285752"/>
                    <a:pt x="276945" y="410559"/>
                    <a:pt x="227019" y="428628"/>
                  </a:cubicBezTo>
                  <a:cubicBezTo>
                    <a:pt x="177093" y="446697"/>
                    <a:pt x="108176" y="367176"/>
                    <a:pt x="70339" y="322731"/>
                  </a:cubicBezTo>
                  <a:cubicBezTo>
                    <a:pt x="32503" y="278286"/>
                    <a:pt x="9211" y="221410"/>
                    <a:pt x="0" y="161958"/>
                  </a:cubicBezTo>
                </a:path>
              </a:pathLst>
            </a:custGeom>
            <a:ln w="5715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27"/>
          <p:cNvGrpSpPr/>
          <p:nvPr/>
        </p:nvGrpSpPr>
        <p:grpSpPr>
          <a:xfrm>
            <a:off x="4623732" y="2564162"/>
            <a:ext cx="2286016" cy="1388516"/>
            <a:chOff x="2428860" y="1857364"/>
            <a:chExt cx="2286016" cy="1388516"/>
          </a:xfrm>
        </p:grpSpPr>
        <p:cxnSp>
          <p:nvCxnSpPr>
            <p:cNvPr id="26" name="直接连接符 25"/>
            <p:cNvCxnSpPr/>
            <p:nvPr/>
          </p:nvCxnSpPr>
          <p:spPr>
            <a:xfrm rot="5400000">
              <a:off x="2964645" y="2178835"/>
              <a:ext cx="1071570" cy="42862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428860" y="2928934"/>
              <a:ext cx="2286016" cy="316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rgbClr val="CE3B37"/>
                  </a:solidFill>
                  <a:latin typeface="Consolas" pitchFamily="49" charset="0"/>
                  <a:ea typeface="方正启体简体" pitchFamily="65" charset="-122"/>
                  <a:cs typeface="Consolas" pitchFamily="49" charset="0"/>
                </a:rPr>
                <a:t>这个字符不能是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  <a:ea typeface="方正启体简体" pitchFamily="65" charset="-122"/>
                  <a:cs typeface="Consolas" pitchFamily="49" charset="0"/>
                </a:rPr>
                <a:t>t</a:t>
              </a:r>
              <a:r>
                <a:rPr lang="en-US" altLang="zh-CN" sz="1800" baseline="-25000">
                  <a:solidFill>
                    <a:srgbClr val="CE3B37"/>
                  </a:solidFill>
                  <a:latin typeface="Consolas" pitchFamily="49" charset="0"/>
                  <a:ea typeface="方正启体简体" pitchFamily="65" charset="-122"/>
                  <a:cs typeface="Consolas" pitchFamily="49" charset="0"/>
                </a:rPr>
                <a:t>0</a:t>
              </a:r>
              <a:endParaRPr lang="zh-CN" altLang="en-US" sz="1800" baseline="-25000">
                <a:solidFill>
                  <a:srgbClr val="CE3B37"/>
                </a:solidFill>
                <a:latin typeface="Consolas" pitchFamily="49" charset="0"/>
                <a:ea typeface="方正启体简体" pitchFamily="65" charset="-122"/>
                <a:cs typeface="Consolas" pitchFamily="49" charset="0"/>
              </a:endParaRPr>
            </a:p>
          </p:txBody>
        </p:sp>
      </p:grpSp>
      <p:sp>
        <p:nvSpPr>
          <p:cNvPr id="33" name="TextBox 2">
            <a:extLst>
              <a:ext uri="{FF2B5EF4-FFF2-40B4-BE49-F238E27FC236}">
                <a16:creationId xmlns:a16="http://schemas.microsoft.com/office/drawing/2014/main" id="{165D37C4-1365-4795-931F-88F7C9710919}"/>
              </a:ext>
            </a:extLst>
          </p:cNvPr>
          <p:cNvSpPr txBox="1"/>
          <p:nvPr/>
        </p:nvSpPr>
        <p:spPr>
          <a:xfrm>
            <a:off x="1483241" y="1414465"/>
            <a:ext cx="8566998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>
                <a:ln w="11430">
                  <a:noFill/>
                </a:ln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>
                <a:sym typeface="Wingdings"/>
              </a:rPr>
              <a:t>   </a:t>
            </a:r>
            <a:r>
              <a:rPr lang="en-US" altLang="zh-CN">
                <a:solidFill>
                  <a:schemeClr val="tx1"/>
                </a:solidFill>
                <a:sym typeface="Wingdings"/>
              </a:rPr>
              <a:t>tj</a:t>
            </a:r>
            <a:r>
              <a:rPr lang="zh-CN" altLang="en-US">
                <a:solidFill>
                  <a:schemeClr val="tx1"/>
                </a:solidFill>
                <a:sym typeface="Wingdings"/>
              </a:rPr>
              <a:t>字符前面的子串</a:t>
            </a:r>
            <a:r>
              <a:rPr lang="zh-CN" altLang="en-US">
                <a:solidFill>
                  <a:srgbClr val="CE3B37"/>
                </a:solidFill>
                <a:sym typeface="Wingdings"/>
              </a:rPr>
              <a:t>最多从</a:t>
            </a:r>
            <a:r>
              <a:rPr lang="en-US" altLang="zh-CN">
                <a:solidFill>
                  <a:srgbClr val="CE3B37"/>
                </a:solidFill>
                <a:sym typeface="Wingdings"/>
              </a:rPr>
              <a:t>t1</a:t>
            </a:r>
            <a:r>
              <a:rPr lang="zh-CN" altLang="en-US">
                <a:solidFill>
                  <a:srgbClr val="CE3B37"/>
                </a:solidFill>
                <a:sym typeface="Wingdings"/>
              </a:rPr>
              <a:t>开始的，不含</a:t>
            </a:r>
            <a:r>
              <a:rPr lang="en-US" altLang="zh-CN">
                <a:solidFill>
                  <a:srgbClr val="CE3B37"/>
                </a:solidFill>
                <a:sym typeface="Wingdings"/>
              </a:rPr>
              <a:t>t0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05B191EB-BE96-4040-B3EF-8C89071B9269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ACC63D-7D01-4C03-8B73-7CC2A7492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  <p:pic>
        <p:nvPicPr>
          <p:cNvPr id="31" name="图片 30" descr="乐高玩具&#10;&#10;低可信度描述已自动生成">
            <a:extLst>
              <a:ext uri="{FF2B5EF4-FFF2-40B4-BE49-F238E27FC236}">
                <a16:creationId xmlns:a16="http://schemas.microsoft.com/office/drawing/2014/main" id="{CEEF436C-E338-463B-990D-7889BC55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7185">
            <a:off x="7524612" y="2738971"/>
            <a:ext cx="4549843" cy="3065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2135560" y="2260523"/>
            <a:ext cx="2928958" cy="38779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next[0]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设置为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-1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35560" y="3109010"/>
            <a:ext cx="5760640" cy="217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因为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的字符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en-US" altLang="zh-CN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与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不相同，没有任何有用的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部分匹配信息，直接从下一趟（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s</a:t>
            </a:r>
            <a:r>
              <a:rPr lang="en-US" altLang="zh-CN" i="1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i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+1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/t</a:t>
            </a:r>
            <a:r>
              <a:rPr lang="en-US" altLang="zh-CN" baseline="-25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  <a:sym typeface="Wingdings"/>
              </a:rPr>
              <a:t>）开始匹配。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B5A33AFD-A426-496F-9CA0-A4664C20C149}"/>
              </a:ext>
            </a:extLst>
          </p:cNvPr>
          <p:cNvSpPr txBox="1"/>
          <p:nvPr/>
        </p:nvSpPr>
        <p:spPr>
          <a:xfrm>
            <a:off x="1559496" y="1536073"/>
            <a:ext cx="3831004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>
                <a:ln w="11430">
                  <a:noFill/>
                </a:ln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>
                <a:sym typeface="Wingdings"/>
              </a:rPr>
              <a:t>  </a:t>
            </a:r>
            <a:r>
              <a:rPr lang="en-US" altLang="zh-CN">
                <a:solidFill>
                  <a:schemeClr val="tx1"/>
                </a:solidFill>
                <a:sym typeface="Wingdings"/>
              </a:rPr>
              <a:t>next[0]</a:t>
            </a:r>
            <a:r>
              <a:rPr lang="zh-CN" altLang="en-US">
                <a:solidFill>
                  <a:schemeClr val="tx1"/>
                </a:solidFill>
                <a:sym typeface="Wingdings"/>
              </a:rPr>
              <a:t>的特殊含义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BADE103-0DE2-46DC-9187-13041B3663A5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6C9FB15-78E0-42D0-83BC-A207F7D69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BACF4-416A-4428-BFAA-7EE3A87589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16" y="684076"/>
            <a:ext cx="5489848" cy="5489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0092" y="2207430"/>
            <a:ext cx="557216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归纳起来，定义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next[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]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数组如下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: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25"/>
          <p:cNvGrpSpPr/>
          <p:nvPr/>
        </p:nvGrpSpPr>
        <p:grpSpPr>
          <a:xfrm>
            <a:off x="1559496" y="3202390"/>
            <a:ext cx="9450291" cy="2192411"/>
            <a:chOff x="522339" y="3132662"/>
            <a:chExt cx="9450291" cy="2192411"/>
          </a:xfrm>
        </p:grpSpPr>
        <p:sp>
          <p:nvSpPr>
            <p:cNvPr id="64514" name="Text Box 2"/>
            <p:cNvSpPr txBox="1">
              <a:spLocks noChangeArrowheads="1"/>
            </p:cNvSpPr>
            <p:nvPr/>
          </p:nvSpPr>
          <p:spPr bwMode="auto">
            <a:xfrm>
              <a:off x="2000231" y="3786190"/>
              <a:ext cx="7972399" cy="1538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39801"/>
              </a:solidFill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MAX{ </a:t>
              </a: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 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| 0&lt;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&lt;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，且</a:t>
              </a: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“</a:t>
              </a:r>
              <a:r>
                <a:rPr lang="en-US" altLang="zh-CN" sz="2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t</a:t>
              </a:r>
              <a:r>
                <a:rPr lang="en-US" altLang="zh-CN" sz="2000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0</a:t>
              </a:r>
              <a:r>
                <a:rPr lang="en-US" altLang="zh-CN" sz="2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t</a:t>
              </a:r>
              <a:r>
                <a:rPr lang="en-US" altLang="zh-CN" sz="2000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1</a:t>
              </a:r>
              <a:r>
                <a:rPr lang="en-US" altLang="zh-CN" sz="2000" dirty="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Consolas" pitchFamily="49" charset="0"/>
                </a:rPr>
                <a:t>…</a:t>
              </a:r>
              <a:r>
                <a:rPr lang="en-US" altLang="zh-CN" sz="2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t</a:t>
              </a:r>
              <a:r>
                <a:rPr lang="en-US" altLang="zh-CN" sz="2000" i="1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2000" baseline="-300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-1</a:t>
              </a: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”  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  </a:t>
              </a:r>
              <a:r>
                <a:rPr lang="zh-CN" altLang="en-US" sz="20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“</a:t>
              </a:r>
              <a:r>
                <a:rPr lang="en-US" altLang="zh-CN" sz="2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t</a:t>
              </a:r>
              <a:r>
                <a:rPr lang="en-US" altLang="zh-CN" sz="2000" i="1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2000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-</a:t>
              </a:r>
              <a:r>
                <a:rPr lang="en-US" altLang="zh-CN" sz="2000" i="1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2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t</a:t>
              </a:r>
              <a:r>
                <a:rPr lang="en-US" altLang="zh-CN" sz="2000" i="1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2000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-</a:t>
              </a:r>
              <a:r>
                <a:rPr lang="en-US" altLang="zh-CN" sz="2000" i="1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2000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+1</a:t>
              </a:r>
              <a:r>
                <a:rPr lang="en-US" altLang="zh-CN" sz="2000" dirty="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Consolas" pitchFamily="49" charset="0"/>
                </a:rPr>
                <a:t>…</a:t>
              </a:r>
              <a:r>
                <a:rPr lang="en-US" altLang="zh-CN" sz="2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t</a:t>
              </a:r>
              <a:r>
                <a:rPr lang="en-US" altLang="zh-CN" sz="2000" i="1" baseline="-30000" dirty="0" err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2000" baseline="-30000" dirty="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-1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”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}</a:t>
              </a:r>
            </a:p>
            <a:p>
              <a:pPr algn="just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 			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当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此集合非空时</a:t>
              </a:r>
            </a:p>
            <a:p>
              <a:pPr algn="just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-1          		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当</a:t>
              </a:r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j</a:t>
              </a:r>
              <a:r>
                <a: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=0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时</a:t>
              </a:r>
            </a:p>
            <a:p>
              <a:pPr algn="just"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0          		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其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他情况</a:t>
              </a:r>
            </a:p>
          </p:txBody>
        </p:sp>
        <p:sp>
          <p:nvSpPr>
            <p:cNvPr id="64515" name="AutoShape 3"/>
            <p:cNvSpPr>
              <a:spLocks/>
            </p:cNvSpPr>
            <p:nvPr/>
          </p:nvSpPr>
          <p:spPr bwMode="auto">
            <a:xfrm>
              <a:off x="1704956" y="3829064"/>
              <a:ext cx="167202" cy="1394228"/>
            </a:xfrm>
            <a:prstGeom prst="leftBrace">
              <a:avLst>
                <a:gd name="adj1" fmla="val 87500"/>
                <a:gd name="adj2" fmla="val 50000"/>
              </a:avLst>
            </a:prstGeom>
            <a:ln>
              <a:solidFill>
                <a:srgbClr val="F39801"/>
              </a:solidFill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 sz="2800" dirty="0"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64517" name="Text Box 5"/>
            <p:cNvSpPr txBox="1">
              <a:spLocks noChangeArrowheads="1"/>
            </p:cNvSpPr>
            <p:nvPr/>
          </p:nvSpPr>
          <p:spPr bwMode="auto">
            <a:xfrm>
              <a:off x="522339" y="4353791"/>
              <a:ext cx="1371600" cy="34297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next[</a:t>
              </a:r>
              <a:r>
                <a:rPr lang="en-US" altLang="zh-CN" sz="2000" i="1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lang="en-US" altLang="zh-CN" sz="20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]=</a:t>
              </a:r>
            </a:p>
          </p:txBody>
        </p:sp>
        <p:sp>
          <p:nvSpPr>
            <p:cNvPr id="19" name="右大括号 18"/>
            <p:cNvSpPr/>
            <p:nvPr/>
          </p:nvSpPr>
          <p:spPr>
            <a:xfrm rot="16200000">
              <a:off x="5271820" y="3106951"/>
              <a:ext cx="141719" cy="1071570"/>
            </a:xfrm>
            <a:prstGeom prst="rightBrace">
              <a:avLst/>
            </a:prstGeom>
            <a:ln w="28575">
              <a:solidFill>
                <a:srgbClr val="CE3B3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81429" y="3143248"/>
              <a:ext cx="2071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开头的</a:t>
              </a:r>
              <a:r>
                <a:rPr lang="en-US" altLang="zh-CN" sz="20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</a:t>
              </a:r>
            </a:p>
          </p:txBody>
        </p:sp>
        <p:sp>
          <p:nvSpPr>
            <p:cNvPr id="21" name="右大括号 20"/>
            <p:cNvSpPr/>
            <p:nvPr/>
          </p:nvSpPr>
          <p:spPr>
            <a:xfrm rot="16200000">
              <a:off x="7995857" y="2762174"/>
              <a:ext cx="141718" cy="1761122"/>
            </a:xfrm>
            <a:prstGeom prst="rightBrace">
              <a:avLst/>
            </a:prstGeom>
            <a:ln w="28575">
              <a:solidFill>
                <a:srgbClr val="CE3B3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43669" y="3132662"/>
              <a:ext cx="2071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zh-CN" altLang="en-US" sz="20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前面的</a:t>
              </a:r>
              <a:r>
                <a:rPr lang="en-US" altLang="zh-CN" sz="20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</a:t>
              </a:r>
              <a:r>
                <a:rPr lang="zh-CN" altLang="en-US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个字符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009338" y="1514341"/>
            <a:ext cx="442915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对于模式串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t=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“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i="1" baseline="-25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Consolas" pitchFamily="49" charset="0"/>
              </a:rPr>
              <a:t>…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i="1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m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-1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4FABAACE-3694-4D2E-9929-7E2CBC4E9817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17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A39680-EF25-4614-8E75-2DA41144B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62131"/>
              </p:ext>
            </p:extLst>
          </p:nvPr>
        </p:nvGraphicFramePr>
        <p:xfrm>
          <a:off x="1933787" y="2850961"/>
          <a:ext cx="6286545" cy="150019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57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1894094" y="3081145"/>
            <a:ext cx="1768475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endParaRPr lang="zh-CN" altLang="zh-CN" sz="2800" b="0">
              <a:solidFill>
                <a:schemeClr val="tx1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</p:txBody>
      </p:sp>
      <p:sp>
        <p:nvSpPr>
          <p:cNvPr id="64549" name="Text Box 37"/>
          <p:cNvSpPr txBox="1">
            <a:spLocks noChangeArrowheads="1"/>
          </p:cNvSpPr>
          <p:nvPr/>
        </p:nvSpPr>
        <p:spPr bwMode="auto">
          <a:xfrm>
            <a:off x="1758898" y="1908328"/>
            <a:ext cx="55626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t=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“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aaab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”对应的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数组如下</a:t>
            </a:r>
            <a:r>
              <a:rPr lang="en-US" altLang="zh-CN" b="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0364" y="3960631"/>
            <a:ext cx="648000" cy="3007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-1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9868" y="3960631"/>
            <a:ext cx="648000" cy="3007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6578" y="3960631"/>
            <a:ext cx="648000" cy="3007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00694" y="3960631"/>
            <a:ext cx="648000" cy="3007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15184" y="4637289"/>
            <a:ext cx="1905014" cy="39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a"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038" y="4593603"/>
            <a:ext cx="3180322" cy="39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aa"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5F775E07-2A06-487F-ABBF-097597099393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5CEE2A-6C66-4E97-AE7B-78D8E97C1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F7931C-AA99-4025-B4CC-495D0C414B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98" y="1751982"/>
            <a:ext cx="4718085" cy="4718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2" grpId="0"/>
      <p:bldP spid="15" grpId="0"/>
      <p:bldP spid="15" grpId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846756" y="2190650"/>
            <a:ext cx="5357850" cy="3414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GetNext</a:t>
            </a:r>
            <a:r>
              <a:rPr lang="en-US" altLang="zh-CN"/>
              <a:t>(SqString t</a:t>
            </a:r>
            <a:r>
              <a:rPr lang="zh-CN" altLang="en-US"/>
              <a:t>，</a:t>
            </a:r>
            <a:r>
              <a:rPr lang="en-US" altLang="zh-CN"/>
              <a:t>int </a:t>
            </a:r>
            <a:r>
              <a:rPr lang="en-US" altLang="zh-CN" dirty="0"/>
              <a:t>next[])	 </a:t>
            </a:r>
          </a:p>
          <a:p>
            <a:r>
              <a:rPr lang="en-US" altLang="zh-CN"/>
              <a:t>{  int j</a:t>
            </a:r>
            <a:r>
              <a:rPr lang="zh-CN" altLang="en-US"/>
              <a:t>，</a:t>
            </a:r>
            <a:r>
              <a:rPr lang="en-US" altLang="zh-CN"/>
              <a:t>k</a:t>
            </a:r>
            <a:r>
              <a:rPr lang="en-US" altLang="zh-CN" dirty="0"/>
              <a:t>;</a:t>
            </a:r>
          </a:p>
          <a:p>
            <a:r>
              <a:rPr lang="en-US" altLang="zh-CN"/>
              <a:t>   j=0; k=-1; next[0</a:t>
            </a:r>
            <a:r>
              <a:rPr lang="en-US" altLang="zh-CN" dirty="0"/>
              <a:t>]=-1;</a:t>
            </a:r>
          </a:p>
          <a:p>
            <a:r>
              <a:rPr lang="en-US" altLang="zh-CN"/>
              <a:t>   while (</a:t>
            </a:r>
            <a:r>
              <a:rPr lang="en-US" altLang="zh-CN">
                <a:solidFill>
                  <a:srgbClr val="CE3B37"/>
                </a:solidFill>
              </a:rPr>
              <a:t>j&lt;</a:t>
            </a:r>
            <a:r>
              <a:rPr lang="en-US" altLang="zh-CN" dirty="0" err="1">
                <a:solidFill>
                  <a:srgbClr val="CE3B37"/>
                </a:solidFill>
              </a:rPr>
              <a:t>t</a:t>
            </a:r>
            <a:r>
              <a:rPr lang="en-US" altLang="zh-CN" err="1">
                <a:solidFill>
                  <a:srgbClr val="CE3B37"/>
                </a:solidFill>
              </a:rPr>
              <a:t>.</a:t>
            </a:r>
            <a:r>
              <a:rPr lang="en-US" altLang="zh-CN">
                <a:solidFill>
                  <a:srgbClr val="CE3B37"/>
                </a:solidFill>
              </a:rPr>
              <a:t>length-1</a:t>
            </a:r>
            <a:r>
              <a:rPr lang="en-US" altLang="zh-CN" dirty="0"/>
              <a:t>)</a:t>
            </a:r>
          </a:p>
          <a:p>
            <a:r>
              <a:rPr lang="en-US" altLang="zh-CN"/>
              <a:t>   {  if (</a:t>
            </a:r>
            <a:r>
              <a:rPr lang="en-US" altLang="zh-CN" dirty="0">
                <a:solidFill>
                  <a:srgbClr val="F39801"/>
                </a:solidFill>
              </a:rPr>
              <a:t>k==-</a:t>
            </a:r>
            <a:r>
              <a:rPr lang="en-US" altLang="zh-CN">
                <a:solidFill>
                  <a:srgbClr val="F39801"/>
                </a:solidFill>
              </a:rPr>
              <a:t>1 </a:t>
            </a:r>
            <a:r>
              <a:rPr lang="en-US" altLang="zh-CN"/>
              <a:t>|| </a:t>
            </a:r>
            <a:r>
              <a:rPr lang="en-US" altLang="zh-CN" dirty="0" err="1">
                <a:solidFill>
                  <a:srgbClr val="F39801"/>
                </a:solidFill>
              </a:rPr>
              <a:t>t</a:t>
            </a:r>
            <a:r>
              <a:rPr lang="en-US" altLang="zh-CN" err="1">
                <a:solidFill>
                  <a:srgbClr val="F39801"/>
                </a:solidFill>
              </a:rPr>
              <a:t>.</a:t>
            </a:r>
            <a:r>
              <a:rPr lang="en-US" altLang="zh-CN">
                <a:solidFill>
                  <a:srgbClr val="F39801"/>
                </a:solidFill>
              </a:rPr>
              <a:t>data</a:t>
            </a:r>
            <a:r>
              <a:rPr lang="en-US" altLang="zh-CN" dirty="0">
                <a:solidFill>
                  <a:srgbClr val="F39801"/>
                </a:solidFill>
              </a:rPr>
              <a:t>[</a:t>
            </a:r>
            <a:r>
              <a:rPr lang="en-US" altLang="zh-CN">
                <a:solidFill>
                  <a:srgbClr val="F39801"/>
                </a:solidFill>
              </a:rPr>
              <a:t>j]==</a:t>
            </a:r>
            <a:r>
              <a:rPr lang="en-US" altLang="zh-CN" dirty="0" err="1">
                <a:solidFill>
                  <a:srgbClr val="F39801"/>
                </a:solidFill>
              </a:rPr>
              <a:t>t</a:t>
            </a:r>
            <a:r>
              <a:rPr lang="en-US" altLang="zh-CN" err="1">
                <a:solidFill>
                  <a:srgbClr val="F39801"/>
                </a:solidFill>
              </a:rPr>
              <a:t>.</a:t>
            </a:r>
            <a:r>
              <a:rPr lang="en-US" altLang="zh-CN">
                <a:solidFill>
                  <a:srgbClr val="F39801"/>
                </a:solidFill>
              </a:rPr>
              <a:t>data</a:t>
            </a:r>
            <a:r>
              <a:rPr lang="en-US" altLang="zh-CN" dirty="0">
                <a:solidFill>
                  <a:srgbClr val="F39801"/>
                </a:solidFill>
              </a:rPr>
              <a:t>[</a:t>
            </a:r>
            <a:r>
              <a:rPr lang="en-US" altLang="zh-CN">
                <a:solidFill>
                  <a:srgbClr val="F39801"/>
                </a:solidFill>
              </a:rPr>
              <a:t>k]</a:t>
            </a:r>
            <a:r>
              <a:rPr lang="en-US" altLang="zh-CN" dirty="0">
                <a:solidFill>
                  <a:srgbClr val="F39801"/>
                </a:solidFill>
              </a:rPr>
              <a:t>)</a:t>
            </a:r>
          </a:p>
          <a:p>
            <a:r>
              <a:rPr lang="en-US" altLang="zh-CN"/>
              <a:t>      {  j++; k</a:t>
            </a:r>
            <a:r>
              <a:rPr lang="en-US" altLang="zh-CN" dirty="0"/>
              <a:t>++;</a:t>
            </a:r>
          </a:p>
          <a:p>
            <a:r>
              <a:rPr lang="en-US" altLang="zh-CN"/>
              <a:t>         next[j</a:t>
            </a:r>
            <a:r>
              <a:rPr lang="en-US" altLang="zh-CN" dirty="0"/>
              <a:t>]=k;</a:t>
            </a:r>
          </a:p>
          <a:p>
            <a:r>
              <a:rPr lang="en-US" altLang="zh-CN"/>
              <a:t>      }</a:t>
            </a:r>
            <a:endParaRPr lang="en-US" altLang="zh-CN" dirty="0"/>
          </a:p>
          <a:p>
            <a:endParaRPr lang="en-US" altLang="zh-CN"/>
          </a:p>
          <a:p>
            <a:r>
              <a:rPr lang="en-US" altLang="zh-CN"/>
              <a:t>}</a:t>
            </a:r>
            <a:endParaRPr lang="en-US" altLang="zh-CN" dirty="0"/>
          </a:p>
        </p:txBody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1701743" y="1510515"/>
            <a:ext cx="424815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由模式串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求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值的算法： 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7848702" y="2423046"/>
            <a:ext cx="2714644" cy="1336370"/>
            <a:chOff x="5715008" y="785794"/>
            <a:chExt cx="2714644" cy="1336370"/>
          </a:xfrm>
        </p:grpSpPr>
        <p:sp>
          <p:nvSpPr>
            <p:cNvPr id="7" name="TextBox 6"/>
            <p:cNvSpPr txBox="1"/>
            <p:nvPr/>
          </p:nvSpPr>
          <p:spPr>
            <a:xfrm>
              <a:off x="5715008" y="1714488"/>
              <a:ext cx="2714644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0000"/>
                </a:lnSpc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t=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 a a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c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</a:t>
              </a:r>
              <a:endPara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70618" y="1357298"/>
              <a:ext cx="1474798" cy="393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4</a:t>
              </a:r>
              <a:endParaRPr lang="zh-CN" altLang="en-US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72198" y="785794"/>
              <a:ext cx="235745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求出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next[3]=2,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=2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 rot="5400000">
              <a:off x="7082048" y="1315188"/>
              <a:ext cx="288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" name="组合 23"/>
          <p:cNvGrpSpPr/>
          <p:nvPr/>
        </p:nvGrpSpPr>
        <p:grpSpPr>
          <a:xfrm>
            <a:off x="8205892" y="3749122"/>
            <a:ext cx="2714644" cy="618788"/>
            <a:chOff x="6072198" y="2111870"/>
            <a:chExt cx="2714644" cy="618788"/>
          </a:xfrm>
        </p:grpSpPr>
        <p:cxnSp>
          <p:nvCxnSpPr>
            <p:cNvPr id="16" name="直接箭头连接符 15"/>
            <p:cNvCxnSpPr/>
            <p:nvPr/>
          </p:nvCxnSpPr>
          <p:spPr>
            <a:xfrm rot="16200000" flipV="1">
              <a:off x="7409424" y="2254746"/>
              <a:ext cx="285752" cy="0"/>
            </a:xfrm>
            <a:prstGeom prst="straightConnector1">
              <a:avLst/>
            </a:prstGeom>
            <a:ln w="38100">
              <a:solidFill>
                <a:srgbClr val="F3980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072198" y="2416726"/>
              <a:ext cx="271464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=3,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=2,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所指字符相同</a:t>
              </a:r>
            </a:p>
          </p:txBody>
        </p:sp>
      </p:grpSp>
      <p:grpSp>
        <p:nvGrpSpPr>
          <p:cNvPr id="4" name="组合 24"/>
          <p:cNvGrpSpPr/>
          <p:nvPr/>
        </p:nvGrpSpPr>
        <p:grpSpPr>
          <a:xfrm>
            <a:off x="8920272" y="4566186"/>
            <a:ext cx="1500198" cy="1023054"/>
            <a:chOff x="6786578" y="2928934"/>
            <a:chExt cx="1500198" cy="1023054"/>
          </a:xfrm>
        </p:grpSpPr>
        <p:sp>
          <p:nvSpPr>
            <p:cNvPr id="21" name="下箭头 20"/>
            <p:cNvSpPr/>
            <p:nvPr/>
          </p:nvSpPr>
          <p:spPr bwMode="auto">
            <a:xfrm>
              <a:off x="7215206" y="2928934"/>
              <a:ext cx="142876" cy="285752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86578" y="3273982"/>
              <a:ext cx="1500198" cy="678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++,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++</a:t>
              </a:r>
            </a:p>
            <a:p>
              <a:pPr algn="l"/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next[4]=3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" name="组合 33"/>
          <p:cNvGrpSpPr/>
          <p:nvPr/>
        </p:nvGrpSpPr>
        <p:grpSpPr>
          <a:xfrm>
            <a:off x="2041456" y="3432007"/>
            <a:ext cx="4929222" cy="3213848"/>
            <a:chOff x="428596" y="2357430"/>
            <a:chExt cx="4929222" cy="3213848"/>
          </a:xfrm>
        </p:grpSpPr>
        <p:sp>
          <p:nvSpPr>
            <p:cNvPr id="31" name="TextBox 30"/>
            <p:cNvSpPr txBox="1"/>
            <p:nvPr/>
          </p:nvSpPr>
          <p:spPr>
            <a:xfrm>
              <a:off x="428596" y="5257346"/>
              <a:ext cx="492922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由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next[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求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next[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+1]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，所以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取值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0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～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m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-2</a:t>
              </a:r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 rot="5400000" flipH="1" flipV="1">
              <a:off x="737752" y="3832636"/>
              <a:ext cx="2952000" cy="1588"/>
            </a:xfrm>
            <a:prstGeom prst="straightConnector1">
              <a:avLst/>
            </a:prstGeom>
            <a:ln w="19050">
              <a:solidFill>
                <a:srgbClr val="008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3">
            <a:extLst>
              <a:ext uri="{FF2B5EF4-FFF2-40B4-BE49-F238E27FC236}">
                <a16:creationId xmlns:a16="http://schemas.microsoft.com/office/drawing/2014/main" id="{0448317F-27F8-459B-94D3-4EDDC0DCA145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B958DD-D9EF-4D38-936B-7E129B005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796893" y="2196236"/>
            <a:ext cx="5357850" cy="4079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void </a:t>
            </a:r>
            <a:r>
              <a:rPr lang="en-US" altLang="zh-CN">
                <a:solidFill>
                  <a:srgbClr val="CE3B37"/>
                </a:solidFill>
              </a:rPr>
              <a:t>GetNext</a:t>
            </a:r>
            <a:r>
              <a:rPr lang="en-US" altLang="zh-CN"/>
              <a:t>(SqString t</a:t>
            </a:r>
            <a:r>
              <a:rPr lang="zh-CN" altLang="en-US"/>
              <a:t>，</a:t>
            </a:r>
            <a:r>
              <a:rPr lang="en-US" altLang="zh-CN"/>
              <a:t>int </a:t>
            </a:r>
            <a:r>
              <a:rPr lang="en-US" altLang="zh-CN" dirty="0"/>
              <a:t>next[])	 </a:t>
            </a:r>
          </a:p>
          <a:p>
            <a:r>
              <a:rPr lang="en-US" altLang="zh-CN"/>
              <a:t>{  int j</a:t>
            </a:r>
            <a:r>
              <a:rPr lang="zh-CN" altLang="en-US"/>
              <a:t>，</a:t>
            </a:r>
            <a:r>
              <a:rPr lang="en-US" altLang="zh-CN"/>
              <a:t>k</a:t>
            </a:r>
            <a:r>
              <a:rPr lang="en-US" altLang="zh-CN" dirty="0"/>
              <a:t>;</a:t>
            </a:r>
          </a:p>
          <a:p>
            <a:r>
              <a:rPr lang="en-US" altLang="zh-CN"/>
              <a:t>   j=0; k=-1; next[0</a:t>
            </a:r>
            <a:r>
              <a:rPr lang="en-US" altLang="zh-CN" dirty="0"/>
              <a:t>]=-1;</a:t>
            </a:r>
          </a:p>
          <a:p>
            <a:r>
              <a:rPr lang="en-US" altLang="zh-CN"/>
              <a:t>   while </a:t>
            </a:r>
            <a:r>
              <a:rPr lang="en-US" altLang="zh-CN" dirty="0"/>
              <a:t>(</a:t>
            </a:r>
            <a:r>
              <a:rPr lang="en-US" altLang="zh-CN"/>
              <a:t>j&lt;</a:t>
            </a:r>
            <a:r>
              <a:rPr lang="en-US" altLang="zh-CN" dirty="0" err="1"/>
              <a:t>t</a:t>
            </a:r>
            <a:r>
              <a:rPr lang="en-US" altLang="zh-CN" err="1"/>
              <a:t>.</a:t>
            </a:r>
            <a:r>
              <a:rPr lang="en-US" altLang="zh-CN"/>
              <a:t>length</a:t>
            </a:r>
            <a:r>
              <a:rPr lang="en-US" altLang="zh-CN" dirty="0"/>
              <a:t>-1)</a:t>
            </a:r>
          </a:p>
          <a:p>
            <a:r>
              <a:rPr lang="en-US" altLang="zh-CN"/>
              <a:t>   {  if </a:t>
            </a:r>
            <a:r>
              <a:rPr lang="en-US" altLang="zh-CN" dirty="0"/>
              <a:t>(k==-1 </a:t>
            </a:r>
            <a:r>
              <a:rPr lang="en-US" altLang="zh-CN"/>
              <a:t>|| </a:t>
            </a:r>
            <a:r>
              <a:rPr lang="en-US" altLang="zh-CN" dirty="0" err="1"/>
              <a:t>t</a:t>
            </a:r>
            <a:r>
              <a:rPr lang="en-US" altLang="zh-CN" err="1"/>
              <a:t>.</a:t>
            </a:r>
            <a:r>
              <a:rPr lang="en-US" altLang="zh-CN"/>
              <a:t>data</a:t>
            </a:r>
            <a:r>
              <a:rPr lang="en-US" altLang="zh-CN" dirty="0"/>
              <a:t>[</a:t>
            </a:r>
            <a:r>
              <a:rPr lang="en-US" altLang="zh-CN"/>
              <a:t>j]==</a:t>
            </a:r>
            <a:r>
              <a:rPr lang="en-US" altLang="zh-CN" dirty="0" err="1"/>
              <a:t>t</a:t>
            </a:r>
            <a:r>
              <a:rPr lang="en-US" altLang="zh-CN" err="1"/>
              <a:t>.</a:t>
            </a:r>
            <a:r>
              <a:rPr lang="en-US" altLang="zh-CN"/>
              <a:t>data</a:t>
            </a:r>
            <a:r>
              <a:rPr lang="en-US" altLang="zh-CN" dirty="0"/>
              <a:t>[k])</a:t>
            </a:r>
          </a:p>
          <a:p>
            <a:r>
              <a:rPr lang="en-US" altLang="zh-CN"/>
              <a:t>      {  j++; k</a:t>
            </a:r>
            <a:r>
              <a:rPr lang="en-US" altLang="zh-CN" dirty="0"/>
              <a:t>++;</a:t>
            </a:r>
          </a:p>
          <a:p>
            <a:r>
              <a:rPr lang="en-US" altLang="zh-CN"/>
              <a:t>         next[j</a:t>
            </a:r>
            <a:r>
              <a:rPr lang="en-US" altLang="zh-CN" dirty="0"/>
              <a:t>]=k;</a:t>
            </a:r>
          </a:p>
          <a:p>
            <a:r>
              <a:rPr lang="en-US" altLang="zh-CN"/>
              <a:t>      }</a:t>
            </a:r>
            <a:endParaRPr lang="en-US" altLang="zh-CN" dirty="0"/>
          </a:p>
          <a:p>
            <a:r>
              <a:rPr lang="en-US" altLang="zh-CN">
                <a:solidFill>
                  <a:srgbClr val="F39801"/>
                </a:solidFill>
              </a:rPr>
              <a:t>      else</a:t>
            </a:r>
          </a:p>
          <a:p>
            <a:r>
              <a:rPr lang="en-US" altLang="zh-CN">
                <a:solidFill>
                  <a:srgbClr val="F39801"/>
                </a:solidFill>
              </a:rPr>
              <a:t>         k=next[k</a:t>
            </a:r>
            <a:r>
              <a:rPr lang="en-US" altLang="zh-CN" dirty="0">
                <a:solidFill>
                  <a:srgbClr val="F39801"/>
                </a:solidFill>
              </a:rPr>
              <a:t>];</a:t>
            </a:r>
          </a:p>
          <a:p>
            <a:r>
              <a:rPr lang="en-US" altLang="zh-CN"/>
              <a:t>   }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1631504" y="1601042"/>
            <a:ext cx="424815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由模式串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求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值的算法：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2" name="组合 22"/>
          <p:cNvGrpSpPr/>
          <p:nvPr/>
        </p:nvGrpSpPr>
        <p:grpSpPr>
          <a:xfrm>
            <a:off x="7776124" y="1844824"/>
            <a:ext cx="2755938" cy="1336370"/>
            <a:chOff x="5929322" y="785794"/>
            <a:chExt cx="2755938" cy="1336370"/>
          </a:xfrm>
        </p:grpSpPr>
        <p:sp>
          <p:nvSpPr>
            <p:cNvPr id="7" name="TextBox 6"/>
            <p:cNvSpPr txBox="1"/>
            <p:nvPr/>
          </p:nvSpPr>
          <p:spPr>
            <a:xfrm>
              <a:off x="5929322" y="1714488"/>
              <a:ext cx="2000264" cy="40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0000"/>
                </a:lnSpc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t=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“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a a b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c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”</a:t>
              </a:r>
              <a:endPara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94980" y="1357298"/>
              <a:ext cx="1474798" cy="393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2</a:t>
              </a:r>
              <a:r>
                <a:rPr lang="en-US" altLang="zh-CN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altLang="zh-CN" sz="1600">
                  <a:solidFill>
                    <a:srgbClr val="00B0F0"/>
                  </a:solidFill>
                  <a:latin typeface="Consolas" pitchFamily="49" charset="0"/>
                  <a:cs typeface="Consolas" pitchFamily="49" charset="0"/>
                </a:rPr>
                <a:t>3</a:t>
              </a:r>
              <a:endParaRPr lang="zh-CN" altLang="en-US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27806" y="785794"/>
              <a:ext cx="235745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求出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next[2]=1,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=1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 rot="5400000">
              <a:off x="7061466" y="1315188"/>
              <a:ext cx="288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" name="组合 23"/>
          <p:cNvGrpSpPr/>
          <p:nvPr/>
        </p:nvGrpSpPr>
        <p:grpSpPr>
          <a:xfrm>
            <a:off x="8204752" y="3181194"/>
            <a:ext cx="2571768" cy="618788"/>
            <a:chOff x="6072198" y="2111870"/>
            <a:chExt cx="2714644" cy="618788"/>
          </a:xfrm>
        </p:grpSpPr>
        <p:cxnSp>
          <p:nvCxnSpPr>
            <p:cNvPr id="16" name="直接箭头连接符 15"/>
            <p:cNvCxnSpPr/>
            <p:nvPr/>
          </p:nvCxnSpPr>
          <p:spPr>
            <a:xfrm rot="16200000" flipV="1">
              <a:off x="7123672" y="2254746"/>
              <a:ext cx="285752" cy="0"/>
            </a:xfrm>
            <a:prstGeom prst="straightConnector1">
              <a:avLst/>
            </a:prstGeom>
            <a:ln w="38100">
              <a:solidFill>
                <a:srgbClr val="F3980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072198" y="2416726"/>
              <a:ext cx="271464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=2,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=1,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所指字符不同</a:t>
              </a:r>
            </a:p>
          </p:txBody>
        </p:sp>
      </p:grpSp>
      <p:grpSp>
        <p:nvGrpSpPr>
          <p:cNvPr id="4" name="组合 24"/>
          <p:cNvGrpSpPr/>
          <p:nvPr/>
        </p:nvGrpSpPr>
        <p:grpSpPr>
          <a:xfrm>
            <a:off x="8204752" y="3987965"/>
            <a:ext cx="2571768" cy="1019079"/>
            <a:chOff x="6215074" y="2928934"/>
            <a:chExt cx="2571768" cy="1019079"/>
          </a:xfrm>
        </p:grpSpPr>
        <p:sp>
          <p:nvSpPr>
            <p:cNvPr id="21" name="下箭头 20"/>
            <p:cNvSpPr/>
            <p:nvPr/>
          </p:nvSpPr>
          <p:spPr bwMode="auto">
            <a:xfrm>
              <a:off x="7215206" y="2928934"/>
              <a:ext cx="142876" cy="285752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5074" y="3273982"/>
              <a:ext cx="2571768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=next[1]=0</a:t>
              </a:r>
            </a:p>
            <a:p>
              <a:pPr algn="l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=2,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=0,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所指字符不同</a:t>
              </a:r>
            </a:p>
          </p:txBody>
        </p:sp>
      </p:grpSp>
      <p:grpSp>
        <p:nvGrpSpPr>
          <p:cNvPr id="5" name="组合 24"/>
          <p:cNvGrpSpPr/>
          <p:nvPr/>
        </p:nvGrpSpPr>
        <p:grpSpPr>
          <a:xfrm>
            <a:off x="8204752" y="4988097"/>
            <a:ext cx="2571768" cy="1383153"/>
            <a:chOff x="6215074" y="2928934"/>
            <a:chExt cx="2571768" cy="1383153"/>
          </a:xfrm>
        </p:grpSpPr>
        <p:sp>
          <p:nvSpPr>
            <p:cNvPr id="23" name="下箭头 22"/>
            <p:cNvSpPr/>
            <p:nvPr/>
          </p:nvSpPr>
          <p:spPr bwMode="auto">
            <a:xfrm>
              <a:off x="7215206" y="2928934"/>
              <a:ext cx="142876" cy="285752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15074" y="3273982"/>
              <a:ext cx="2571768" cy="103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=next[0]=-1</a:t>
              </a:r>
            </a:p>
            <a:p>
              <a:pPr algn="l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++,</a:t>
              </a:r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k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++ </a:t>
              </a:r>
              <a:r>
                <a:rPr lang="en-US" altLang="zh-CN" sz="1800">
                  <a:solidFill>
                    <a:srgbClr val="CE3B37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  <a:sym typeface="Wingdings"/>
                </a:rPr>
                <a:t>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  <a:sym typeface="Wingdings"/>
                </a:rPr>
                <a:t> j=3,k=0</a:t>
              </a:r>
              <a:endPara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  <a:p>
              <a:pPr algn="l"/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next[3]=0</a:t>
              </a:r>
            </a:p>
          </p:txBody>
        </p:sp>
      </p:grpSp>
      <p:sp>
        <p:nvSpPr>
          <p:cNvPr id="25" name="TextBox 3">
            <a:extLst>
              <a:ext uri="{FF2B5EF4-FFF2-40B4-BE49-F238E27FC236}">
                <a16:creationId xmlns:a16="http://schemas.microsoft.com/office/drawing/2014/main" id="{13624317-CF70-4F87-9DA5-87F1F020990D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A4F594A-6D3F-4415-B198-A951FD6C3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5520" y="1528832"/>
            <a:ext cx="1357322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b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KMP</a:t>
            </a:r>
            <a:r>
              <a:rPr lang="zh-CN" altLang="zh-CN" b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</a:t>
            </a:r>
            <a:endParaRPr lang="zh-CN" altLang="en-US" b="1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54315" y="2060848"/>
            <a:ext cx="6572296" cy="3742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i=0; j=0;</a:t>
            </a:r>
            <a:endParaRPr lang="zh-CN" altLang="zh-CN"/>
          </a:p>
          <a:p>
            <a:r>
              <a:rPr lang="en-US" altLang="zh-CN"/>
              <a:t>while (s</a:t>
            </a:r>
            <a:r>
              <a:rPr lang="zh-CN" altLang="zh-CN"/>
              <a:t>和</a:t>
            </a:r>
            <a:r>
              <a:rPr lang="en-US" altLang="zh-CN"/>
              <a:t>t</a:t>
            </a:r>
            <a:r>
              <a:rPr lang="zh-CN" altLang="zh-CN"/>
              <a:t>都没有扫描完</a:t>
            </a:r>
            <a:r>
              <a:rPr lang="en-US" altLang="zh-CN"/>
              <a:t>)</a:t>
            </a:r>
            <a:endParaRPr lang="zh-CN" altLang="zh-CN"/>
          </a:p>
          <a:p>
            <a:r>
              <a:rPr lang="en-US" altLang="zh-CN"/>
              <a:t>{  if (</a:t>
            </a:r>
            <a:r>
              <a:rPr lang="en-US" altLang="zh-CN">
                <a:solidFill>
                  <a:srgbClr val="F39801"/>
                </a:solidFill>
              </a:rPr>
              <a:t>j=-1</a:t>
            </a:r>
            <a:r>
              <a:rPr lang="zh-CN" altLang="zh-CN"/>
              <a:t>或者</a:t>
            </a:r>
            <a:r>
              <a:rPr lang="zh-CN" altLang="zh-CN">
                <a:solidFill>
                  <a:srgbClr val="F39801"/>
                </a:solidFill>
              </a:rPr>
              <a:t>它们所指字符相同</a:t>
            </a:r>
            <a:r>
              <a:rPr lang="en-US" altLang="zh-CN"/>
              <a:t>)</a:t>
            </a:r>
            <a:endParaRPr lang="zh-CN" altLang="zh-CN"/>
          </a:p>
          <a:p>
            <a:r>
              <a:rPr lang="en-US" altLang="zh-CN"/>
              <a:t>      i</a:t>
            </a:r>
            <a:r>
              <a:rPr lang="zh-CN" altLang="zh-CN"/>
              <a:t>和</a:t>
            </a:r>
            <a:r>
              <a:rPr lang="en-US" altLang="zh-CN"/>
              <a:t>j</a:t>
            </a:r>
            <a:r>
              <a:rPr lang="zh-CN" altLang="zh-CN"/>
              <a:t>分别增</a:t>
            </a:r>
            <a:r>
              <a:rPr lang="en-US" altLang="zh-CN"/>
              <a:t>1;</a:t>
            </a:r>
            <a:endParaRPr lang="zh-CN" altLang="zh-CN"/>
          </a:p>
          <a:p>
            <a:r>
              <a:rPr lang="en-US" altLang="zh-CN"/>
              <a:t>   else</a:t>
            </a:r>
            <a:endParaRPr lang="zh-CN" altLang="zh-CN"/>
          </a:p>
          <a:p>
            <a:r>
              <a:rPr lang="en-US" altLang="zh-CN"/>
              <a:t>      i</a:t>
            </a:r>
            <a:r>
              <a:rPr lang="zh-CN" altLang="zh-CN"/>
              <a:t>不变，</a:t>
            </a:r>
            <a:r>
              <a:rPr lang="en-US" altLang="zh-CN"/>
              <a:t>j</a:t>
            </a:r>
            <a:r>
              <a:rPr lang="zh-CN" altLang="zh-CN"/>
              <a:t>回退到</a:t>
            </a:r>
            <a:r>
              <a:rPr lang="en-US" altLang="zh-CN"/>
              <a:t>j=next[j]</a:t>
            </a:r>
            <a:r>
              <a:rPr lang="zh-CN" altLang="zh-CN"/>
              <a:t>（即模式串右滑）</a:t>
            </a:r>
            <a:r>
              <a:rPr lang="en-US" altLang="zh-CN"/>
              <a:t>;</a:t>
            </a:r>
            <a:endParaRPr lang="zh-CN" altLang="zh-CN"/>
          </a:p>
          <a:p>
            <a:r>
              <a:rPr lang="en-US" altLang="zh-CN"/>
              <a:t>}</a:t>
            </a:r>
            <a:endParaRPr lang="zh-CN" altLang="zh-CN"/>
          </a:p>
          <a:p>
            <a:r>
              <a:rPr lang="en-US" altLang="zh-CN"/>
              <a:t>if (j</a:t>
            </a:r>
            <a:r>
              <a:rPr lang="zh-CN" altLang="zh-CN"/>
              <a:t>超界</a:t>
            </a:r>
            <a:r>
              <a:rPr lang="en-US" altLang="zh-CN"/>
              <a:t>)</a:t>
            </a:r>
          </a:p>
          <a:p>
            <a:r>
              <a:rPr lang="en-US" altLang="zh-CN"/>
              <a:t>   </a:t>
            </a:r>
            <a:r>
              <a:rPr lang="zh-CN" altLang="zh-CN"/>
              <a:t>返回</a:t>
            </a:r>
            <a:r>
              <a:rPr lang="en-US" altLang="zh-CN"/>
              <a:t>i;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模式匹配成功</a:t>
            </a:r>
          </a:p>
          <a:p>
            <a:r>
              <a:rPr lang="en-US" altLang="zh-CN"/>
              <a:t>else</a:t>
            </a:r>
          </a:p>
          <a:p>
            <a:r>
              <a:rPr lang="en-US" altLang="zh-CN"/>
              <a:t>   </a:t>
            </a:r>
            <a:r>
              <a:rPr lang="zh-CN" altLang="zh-CN"/>
              <a:t>返回</a:t>
            </a:r>
            <a:r>
              <a:rPr lang="en-US" altLang="zh-CN"/>
              <a:t>-1;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模式匹配失败</a:t>
            </a:r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D9C0D30-977F-472E-A4DD-6CB13043F597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CAC14F-2882-4D27-A26B-A20C3AC60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2131191" y="1772817"/>
            <a:ext cx="8072494" cy="4536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7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zh-CN"/>
              <a:t>int </a:t>
            </a:r>
            <a:r>
              <a:rPr lang="en-US" altLang="zh-CN">
                <a:solidFill>
                  <a:srgbClr val="CE3B37"/>
                </a:solidFill>
              </a:rPr>
              <a:t>KMPIndex</a:t>
            </a:r>
            <a:r>
              <a:rPr lang="en-US" altLang="zh-CN"/>
              <a:t>(SqString s</a:t>
            </a:r>
            <a:r>
              <a:rPr lang="zh-CN" altLang="en-US"/>
              <a:t>，</a:t>
            </a:r>
            <a:r>
              <a:rPr lang="en-US" altLang="zh-CN"/>
              <a:t>SqString </a:t>
            </a:r>
            <a:r>
              <a:rPr lang="en-US" altLang="zh-CN" dirty="0"/>
              <a:t>t) </a:t>
            </a:r>
          </a:p>
          <a:p>
            <a:pPr>
              <a:lnSpc>
                <a:spcPct val="50000"/>
              </a:lnSpc>
            </a:pPr>
            <a:r>
              <a:rPr lang="en-US" altLang="zh-CN"/>
              <a:t>{  int next[MaxSize]</a:t>
            </a:r>
            <a:r>
              <a:rPr lang="zh-CN" altLang="en-US"/>
              <a:t>，</a:t>
            </a:r>
            <a:r>
              <a:rPr lang="en-US" altLang="zh-CN"/>
              <a:t>i=0</a:t>
            </a:r>
            <a:r>
              <a:rPr lang="zh-CN" altLang="en-US"/>
              <a:t>，</a:t>
            </a:r>
            <a:r>
              <a:rPr lang="en-US" altLang="zh-CN"/>
              <a:t>j=0</a:t>
            </a:r>
            <a:r>
              <a:rPr lang="en-US" altLang="zh-CN" dirty="0"/>
              <a:t>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GetNext(t</a:t>
            </a:r>
            <a:r>
              <a:rPr lang="zh-CN" altLang="en-US"/>
              <a:t>，</a:t>
            </a:r>
            <a:r>
              <a:rPr lang="en-US" altLang="zh-CN">
                <a:solidFill>
                  <a:srgbClr val="CE3B37"/>
                </a:solidFill>
              </a:rPr>
              <a:t>next</a:t>
            </a:r>
            <a:r>
              <a:rPr lang="en-US" altLang="zh-CN" dirty="0"/>
              <a:t>);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while (i&lt;</a:t>
            </a:r>
            <a:r>
              <a:rPr lang="en-US" altLang="zh-CN" dirty="0" err="1"/>
              <a:t>s</a:t>
            </a:r>
            <a:r>
              <a:rPr lang="en-US" altLang="zh-CN" err="1"/>
              <a:t>.</a:t>
            </a:r>
            <a:r>
              <a:rPr lang="en-US" altLang="zh-CN"/>
              <a:t>length</a:t>
            </a:r>
            <a:r>
              <a:rPr lang="en-US" altLang="zh-CN" dirty="0"/>
              <a:t> &amp;&amp; </a:t>
            </a:r>
            <a:r>
              <a:rPr lang="en-US" altLang="zh-CN"/>
              <a:t>j&lt;</a:t>
            </a:r>
            <a:r>
              <a:rPr lang="en-US" altLang="zh-CN" dirty="0" err="1"/>
              <a:t>t</a:t>
            </a:r>
            <a:r>
              <a:rPr lang="en-US" altLang="zh-CN" err="1"/>
              <a:t>.</a:t>
            </a:r>
            <a:r>
              <a:rPr lang="en-US" altLang="zh-CN"/>
              <a:t>length</a:t>
            </a:r>
            <a:r>
              <a:rPr lang="en-US" altLang="zh-CN" dirty="0"/>
              <a:t>) 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{  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    if (</a:t>
            </a:r>
            <a:r>
              <a:rPr lang="en-US" altLang="zh-CN" dirty="0">
                <a:solidFill>
                  <a:srgbClr val="F39801"/>
                </a:solidFill>
              </a:rPr>
              <a:t>j==-</a:t>
            </a:r>
            <a:r>
              <a:rPr lang="en-US" altLang="zh-CN">
                <a:solidFill>
                  <a:srgbClr val="F39801"/>
                </a:solidFill>
              </a:rPr>
              <a:t>1 </a:t>
            </a:r>
            <a:r>
              <a:rPr lang="en-US" altLang="zh-CN"/>
              <a:t>|| </a:t>
            </a:r>
            <a:r>
              <a:rPr lang="en-US" altLang="zh-CN" dirty="0" err="1">
                <a:solidFill>
                  <a:srgbClr val="F39801"/>
                </a:solidFill>
              </a:rPr>
              <a:t>s</a:t>
            </a:r>
            <a:r>
              <a:rPr lang="en-US" altLang="zh-CN" err="1">
                <a:solidFill>
                  <a:srgbClr val="F39801"/>
                </a:solidFill>
              </a:rPr>
              <a:t>.</a:t>
            </a:r>
            <a:r>
              <a:rPr lang="en-US" altLang="zh-CN">
                <a:solidFill>
                  <a:srgbClr val="F39801"/>
                </a:solidFill>
              </a:rPr>
              <a:t>data[i]==</a:t>
            </a:r>
            <a:r>
              <a:rPr lang="en-US" altLang="zh-CN" dirty="0" err="1">
                <a:solidFill>
                  <a:srgbClr val="F39801"/>
                </a:solidFill>
              </a:rPr>
              <a:t>t</a:t>
            </a:r>
            <a:r>
              <a:rPr lang="en-US" altLang="zh-CN" err="1">
                <a:solidFill>
                  <a:srgbClr val="F39801"/>
                </a:solidFill>
              </a:rPr>
              <a:t>.</a:t>
            </a:r>
            <a:r>
              <a:rPr lang="en-US" altLang="zh-CN">
                <a:solidFill>
                  <a:srgbClr val="F39801"/>
                </a:solidFill>
              </a:rPr>
              <a:t>data</a:t>
            </a:r>
            <a:r>
              <a:rPr lang="en-US" altLang="zh-CN" dirty="0">
                <a:solidFill>
                  <a:srgbClr val="F39801"/>
                </a:solidFill>
              </a:rPr>
              <a:t>[</a:t>
            </a:r>
            <a:r>
              <a:rPr lang="en-US" altLang="zh-CN">
                <a:solidFill>
                  <a:srgbClr val="F39801"/>
                </a:solidFill>
              </a:rPr>
              <a:t>j]</a:t>
            </a:r>
            <a:r>
              <a:rPr lang="en-US" altLang="zh-CN" dirty="0">
                <a:solidFill>
                  <a:srgbClr val="F39801"/>
                </a:solidFill>
              </a:rPr>
              <a:t>) </a:t>
            </a:r>
          </a:p>
          <a:p>
            <a:pPr>
              <a:lnSpc>
                <a:spcPct val="50000"/>
              </a:lnSpc>
            </a:pPr>
            <a:r>
              <a:rPr lang="en-US" altLang="zh-CN"/>
              <a:t>	{   i</a:t>
            </a:r>
            <a:r>
              <a:rPr lang="en-US" altLang="zh-CN" dirty="0"/>
              <a:t>++;</a:t>
            </a:r>
          </a:p>
          <a:p>
            <a:pPr>
              <a:lnSpc>
                <a:spcPct val="50000"/>
              </a:lnSpc>
            </a:pPr>
            <a:r>
              <a:rPr lang="en-US" altLang="zh-CN"/>
              <a:t>	    j</a:t>
            </a:r>
            <a:r>
              <a:rPr lang="en-US" altLang="zh-CN" dirty="0"/>
              <a:t>++;</a:t>
            </a:r>
            <a:r>
              <a:rPr lang="en-US" altLang="zh-CN"/>
              <a:t>			</a:t>
            </a:r>
            <a:r>
              <a:rPr lang="en-US" altLang="zh-CN">
                <a:solidFill>
                  <a:srgbClr val="002060"/>
                </a:solidFill>
              </a:rPr>
              <a:t>//i</a:t>
            </a:r>
            <a:r>
              <a:rPr lang="zh-CN" altLang="en-US">
                <a:solidFill>
                  <a:srgbClr val="002060"/>
                </a:solidFill>
              </a:rPr>
              <a:t>、</a:t>
            </a:r>
            <a:r>
              <a:rPr lang="en-US" altLang="zh-CN">
                <a:solidFill>
                  <a:srgbClr val="002060"/>
                </a:solidFill>
              </a:rPr>
              <a:t>j</a:t>
            </a:r>
            <a:r>
              <a:rPr lang="zh-CN" altLang="en-US">
                <a:solidFill>
                  <a:srgbClr val="002060"/>
                </a:solidFill>
              </a:rPr>
              <a:t>各增</a:t>
            </a:r>
            <a:r>
              <a:rPr lang="en-US" altLang="zh-CN" dirty="0">
                <a:solidFill>
                  <a:srgbClr val="002060"/>
                </a:solidFill>
              </a:rPr>
              <a:t>1</a:t>
            </a:r>
          </a:p>
          <a:p>
            <a:pPr>
              <a:lnSpc>
                <a:spcPct val="50000"/>
              </a:lnSpc>
            </a:pPr>
            <a:r>
              <a:rPr lang="en-US" altLang="zh-CN" dirty="0"/>
              <a:t>	}</a:t>
            </a:r>
          </a:p>
          <a:p>
            <a:pPr>
              <a:lnSpc>
                <a:spcPct val="50000"/>
              </a:lnSpc>
            </a:pPr>
            <a:r>
              <a:rPr lang="en-US" altLang="zh-CN"/>
              <a:t>	else j=next[j]; 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en-US" altLang="zh-CN" err="1">
                <a:solidFill>
                  <a:srgbClr val="002060"/>
                </a:solidFill>
              </a:rPr>
              <a:t>i</a:t>
            </a:r>
            <a:r>
              <a:rPr lang="zh-CN" altLang="en-US">
                <a:solidFill>
                  <a:srgbClr val="002060"/>
                </a:solidFill>
              </a:rPr>
              <a:t>不变，</a:t>
            </a:r>
            <a:r>
              <a:rPr lang="en-US" altLang="zh-CN">
                <a:solidFill>
                  <a:srgbClr val="002060"/>
                </a:solidFill>
              </a:rPr>
              <a:t>j</a:t>
            </a:r>
            <a:r>
              <a:rPr lang="zh-CN" altLang="en-US" dirty="0">
                <a:solidFill>
                  <a:srgbClr val="002060"/>
                </a:solidFill>
              </a:rPr>
              <a:t>后退</a:t>
            </a:r>
          </a:p>
          <a:p>
            <a:pPr>
              <a:lnSpc>
                <a:spcPct val="50000"/>
              </a:lnSpc>
            </a:pPr>
            <a:r>
              <a:rPr lang="zh-CN" altLang="en-US"/>
              <a:t>    </a:t>
            </a:r>
            <a:r>
              <a:rPr lang="en-US" altLang="zh-CN"/>
              <a:t>}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 if (</a:t>
            </a:r>
            <a:r>
              <a:rPr lang="en-US" altLang="zh-CN">
                <a:solidFill>
                  <a:srgbClr val="F39801"/>
                </a:solidFill>
              </a:rPr>
              <a:t>j&gt;=</a:t>
            </a:r>
            <a:r>
              <a:rPr lang="en-US" altLang="zh-CN" dirty="0" err="1">
                <a:solidFill>
                  <a:srgbClr val="F39801"/>
                </a:solidFill>
              </a:rPr>
              <a:t>t</a:t>
            </a:r>
            <a:r>
              <a:rPr lang="en-US" altLang="zh-CN" err="1">
                <a:solidFill>
                  <a:srgbClr val="F39801"/>
                </a:solidFill>
              </a:rPr>
              <a:t>.</a:t>
            </a:r>
            <a:r>
              <a:rPr lang="en-US" altLang="zh-CN">
                <a:solidFill>
                  <a:srgbClr val="F39801"/>
                </a:solidFill>
              </a:rPr>
              <a:t>length</a:t>
            </a:r>
            <a:r>
              <a:rPr lang="en-US" altLang="zh-CN" dirty="0"/>
              <a:t>)</a:t>
            </a:r>
          </a:p>
          <a:p>
            <a:pPr>
              <a:lnSpc>
                <a:spcPct val="50000"/>
              </a:lnSpc>
            </a:pPr>
            <a:r>
              <a:rPr lang="en-US" altLang="zh-CN"/>
              <a:t>        return(i-t.length);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返回匹配模式串的</a:t>
            </a:r>
            <a:r>
              <a:rPr lang="zh-CN" altLang="en-US">
                <a:solidFill>
                  <a:srgbClr val="002060"/>
                </a:solidFill>
              </a:rPr>
              <a:t>首字符</a:t>
            </a:r>
            <a:endParaRPr lang="zh-CN" altLang="en-US" dirty="0">
              <a:solidFill>
                <a:srgbClr val="002060"/>
              </a:solidFill>
            </a:endParaRPr>
          </a:p>
          <a:p>
            <a:pPr>
              <a:lnSpc>
                <a:spcPct val="50000"/>
              </a:lnSpc>
            </a:pPr>
            <a:r>
              <a:rPr lang="zh-CN" altLang="en-US"/>
              <a:t>    </a:t>
            </a:r>
            <a:r>
              <a:rPr lang="en-US" altLang="zh-CN"/>
              <a:t>else</a:t>
            </a:r>
            <a:endParaRPr lang="en-US" altLang="zh-CN" dirty="0"/>
          </a:p>
          <a:p>
            <a:pPr>
              <a:lnSpc>
                <a:spcPct val="50000"/>
              </a:lnSpc>
            </a:pPr>
            <a:r>
              <a:rPr lang="en-US" altLang="zh-CN"/>
              <a:t>        return -1;	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en-US" dirty="0">
                <a:solidFill>
                  <a:srgbClr val="002060"/>
                </a:solidFill>
              </a:rPr>
              <a:t>返回不匹配标志</a:t>
            </a:r>
          </a:p>
          <a:p>
            <a:pPr>
              <a:lnSpc>
                <a:spcPct val="50000"/>
              </a:lnSpc>
            </a:pPr>
            <a:r>
              <a:rPr lang="en-US" altLang="zh-CN" dirty="0"/>
              <a:t>}</a:t>
            </a:r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1991891" y="1385019"/>
            <a:ext cx="223202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KMP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算法：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6BBA3A0-A3BA-44AC-829F-1A20FEA64409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4DF5FBA-F865-4F00-92B0-410D902BC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2163763" y="2348880"/>
            <a:ext cx="8153400" cy="3270868"/>
          </a:xfrm>
          <a:prstGeom prst="rect">
            <a:avLst/>
          </a:prstGeom>
          <a:ln>
            <a:solidFill>
              <a:srgbClr val="F3980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l"/>
              <a:defRPr sz="2000" i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/>
              <a:t>设串</a:t>
            </a:r>
            <a:r>
              <a:rPr lang="en-US" altLang="zh-CN" sz="2400"/>
              <a:t>s</a:t>
            </a:r>
            <a:r>
              <a:rPr lang="zh-CN" altLang="en-US" sz="2400" dirty="0"/>
              <a:t>的</a:t>
            </a:r>
            <a:r>
              <a:rPr lang="zh-CN" altLang="en-US" sz="2400"/>
              <a:t>长度为</a:t>
            </a:r>
            <a:r>
              <a:rPr lang="en-US" altLang="zh-CN" sz="2400"/>
              <a:t>n</a:t>
            </a:r>
            <a:r>
              <a:rPr lang="zh-CN" altLang="en-US" sz="2400"/>
              <a:t>，串</a:t>
            </a:r>
            <a:r>
              <a:rPr lang="en-US" altLang="zh-CN" sz="2400" dirty="0"/>
              <a:t>t</a:t>
            </a:r>
            <a:r>
              <a:rPr lang="zh-CN" altLang="en-US" sz="2400"/>
              <a:t>长度为</a:t>
            </a:r>
            <a:r>
              <a:rPr lang="en-US" altLang="zh-CN" sz="2400" dirty="0"/>
              <a:t>m</a:t>
            </a:r>
            <a:r>
              <a:rPr lang="zh-CN" altLang="en-US" sz="2400" dirty="0"/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/>
              <a:t>KMP</a:t>
            </a:r>
            <a:r>
              <a:rPr lang="zh-CN" altLang="en-US" sz="2400" dirty="0"/>
              <a:t>算法</a:t>
            </a:r>
            <a:r>
              <a:rPr lang="zh-CN" altLang="en-US" sz="2400"/>
              <a:t>中求</a:t>
            </a:r>
            <a:r>
              <a:rPr lang="en-US" altLang="zh-CN" sz="2400" dirty="0"/>
              <a:t>next</a:t>
            </a:r>
            <a:r>
              <a:rPr lang="zh-CN" altLang="en-US" sz="2400" dirty="0"/>
              <a:t>数组的时间复杂</a:t>
            </a:r>
            <a:r>
              <a:rPr lang="zh-CN" altLang="en-US" sz="2400"/>
              <a:t>度为</a:t>
            </a:r>
            <a:r>
              <a:rPr lang="en-US" altLang="zh-CN" sz="2400"/>
              <a:t>O(m)</a:t>
            </a:r>
            <a:r>
              <a:rPr lang="zh-CN" altLang="en-US" sz="2400"/>
              <a:t>，在</a:t>
            </a:r>
            <a:r>
              <a:rPr lang="zh-CN" altLang="en-US" sz="2400" dirty="0"/>
              <a:t>后面的匹配中因</a:t>
            </a:r>
            <a:r>
              <a:rPr lang="zh-CN" altLang="en-US" sz="2400"/>
              <a:t>主串</a:t>
            </a:r>
            <a:r>
              <a:rPr lang="en-US" altLang="zh-CN" sz="2400" dirty="0"/>
              <a:t>s</a:t>
            </a:r>
            <a:r>
              <a:rPr lang="zh-CN" altLang="en-US" sz="2400" dirty="0"/>
              <a:t>的下标</a:t>
            </a:r>
            <a:r>
              <a:rPr lang="zh-CN" altLang="en-US" sz="2400"/>
              <a:t>不减即</a:t>
            </a:r>
            <a:r>
              <a:rPr lang="zh-CN" altLang="en-US" sz="2400">
                <a:solidFill>
                  <a:srgbClr val="C00000"/>
                </a:solidFill>
              </a:rPr>
              <a:t>不回溯</a:t>
            </a:r>
            <a:r>
              <a:rPr lang="zh-CN" altLang="en-US" sz="2400"/>
              <a:t>，比较</a:t>
            </a:r>
            <a:r>
              <a:rPr lang="zh-CN" altLang="en-US" sz="2400" dirty="0"/>
              <a:t>次数可</a:t>
            </a:r>
            <a:r>
              <a:rPr lang="zh-CN" altLang="en-US" sz="2400"/>
              <a:t>记为</a:t>
            </a:r>
            <a:r>
              <a:rPr lang="en-US" altLang="zh-CN" sz="2400"/>
              <a:t>n</a:t>
            </a:r>
            <a:r>
              <a:rPr lang="zh-CN" altLang="en-US" sz="2400"/>
              <a:t>，所以</a:t>
            </a:r>
            <a:r>
              <a:rPr lang="en-US" altLang="zh-CN" sz="2400" dirty="0" err="1"/>
              <a:t>KMP</a:t>
            </a:r>
            <a:r>
              <a:rPr lang="zh-CN" altLang="en-US" sz="2400" dirty="0"/>
              <a:t>算法</a:t>
            </a:r>
            <a:r>
              <a:rPr lang="zh-CN" altLang="en-US" sz="2400" dirty="0">
                <a:solidFill>
                  <a:srgbClr val="C00000"/>
                </a:solidFill>
              </a:rPr>
              <a:t>平均时间复杂</a:t>
            </a:r>
            <a:r>
              <a:rPr lang="zh-CN" altLang="en-US" sz="2400">
                <a:solidFill>
                  <a:srgbClr val="C00000"/>
                </a:solidFill>
              </a:rPr>
              <a:t>度为</a:t>
            </a:r>
            <a:r>
              <a:rPr lang="en-US" altLang="zh-CN" sz="2400">
                <a:solidFill>
                  <a:srgbClr val="C00000"/>
                </a:solidFill>
              </a:rPr>
              <a:t>O(n+m)</a:t>
            </a:r>
            <a:r>
              <a:rPr lang="zh-CN" altLang="en-US" sz="2400">
                <a:solidFill>
                  <a:srgbClr val="C00000"/>
                </a:solidFill>
              </a:rPr>
              <a:t>。</a:t>
            </a:r>
            <a:endParaRPr lang="en-US" altLang="zh-CN" sz="240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/>
              <a:t>最坏的</a:t>
            </a:r>
            <a:r>
              <a:rPr lang="zh-CN" altLang="en-US" sz="2400">
                <a:solidFill>
                  <a:srgbClr val="C00000"/>
                </a:solidFill>
              </a:rPr>
              <a:t>时间复杂度为</a:t>
            </a:r>
            <a:r>
              <a:rPr lang="en-US" altLang="zh-CN" sz="2400">
                <a:solidFill>
                  <a:srgbClr val="C00000"/>
                </a:solidFill>
              </a:rPr>
              <a:t>O(n×m)</a:t>
            </a:r>
            <a:r>
              <a:rPr lang="zh-CN" altLang="en-US" sz="2400"/>
              <a:t>。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32612" y="1564641"/>
            <a:ext cx="2643206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rgbClr val="CE3B37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KMP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算法分析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48B33E-C45F-4ECE-92E1-B82DA0F8C546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808D58-743E-4E2D-9D09-0D74A1C57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4380" y="1524021"/>
            <a:ext cx="10064228" cy="20338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ts val="3500"/>
              </a:lnSpc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已知字符串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为“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abaabaabacacaabaabcc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，模式串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为“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abaabc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，采用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KMP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算法进行匹配，第一次出现“失配”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(s[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]!=t[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])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时，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=5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，则下次开始匹配时，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的值分别是（  ）。 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ts val="35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A.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=1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=0    B.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=5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=0    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C.</a:t>
            </a:r>
            <a:r>
              <a:rPr lang="en-US" altLang="zh-CN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=5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=2   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D.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=6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=2</a:t>
            </a:r>
            <a:endParaRPr lang="zh-CN" altLang="en-US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71464" y="3854082"/>
            <a:ext cx="4071966" cy="31393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说明：本题</a:t>
            </a:r>
            <a:r>
              <a:rPr lang="zh-CN" altLang="en-US" sz="18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为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2015</a:t>
            </a:r>
            <a:r>
              <a:rPr lang="zh-CN" altLang="en-US" sz="18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年</a:t>
            </a:r>
            <a:r>
              <a:rPr lang="zh-CN" altLang="en-US" sz="1800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全国考研题 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325500"/>
              </p:ext>
            </p:extLst>
          </p:nvPr>
        </p:nvGraphicFramePr>
        <p:xfrm>
          <a:off x="2177172" y="4812243"/>
          <a:ext cx="5214972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3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3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35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  <a:endParaRPr lang="zh-CN" altLang="en-US" sz="1800" b="1" i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t[</a:t>
                      </a:r>
                      <a:r>
                        <a:rPr lang="en-US" altLang="zh-CN" sz="1800" b="1" i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]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>
                          <a:solidFill>
                            <a:srgbClr val="CE3B37"/>
                          </a:solidFill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lang="zh-CN" altLang="en-US" sz="1800" b="1" i="1">
                        <a:solidFill>
                          <a:srgbClr val="CE3B37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>
                          <a:solidFill>
                            <a:srgbClr val="CE3B37"/>
                          </a:solidFill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lang="zh-CN" altLang="en-US" sz="1800" b="1" i="1">
                        <a:solidFill>
                          <a:srgbClr val="CE3B37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>
                          <a:solidFill>
                            <a:srgbClr val="CE3B37"/>
                          </a:solidFill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lang="zh-CN" altLang="en-US" sz="1800" b="1" i="1">
                        <a:solidFill>
                          <a:srgbClr val="CE3B37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>
                          <a:solidFill>
                            <a:srgbClr val="CE3B37"/>
                          </a:solidFill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lang="zh-CN" altLang="en-US" sz="1800" b="1" i="1">
                        <a:solidFill>
                          <a:srgbClr val="CE3B37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>
                          <a:solidFill>
                            <a:srgbClr val="CE3B37"/>
                          </a:solidFill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lang="zh-CN" altLang="en-US" sz="1800" b="1" i="1">
                        <a:solidFill>
                          <a:srgbClr val="CE3B37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>
                          <a:solidFill>
                            <a:srgbClr val="CE3B37"/>
                          </a:solidFill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lang="zh-CN" altLang="en-US" sz="1800" b="1" i="1">
                        <a:solidFill>
                          <a:srgbClr val="CE3B37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next[</a:t>
                      </a:r>
                      <a:r>
                        <a:rPr lang="en-US" altLang="zh-CN" sz="1800" b="1" i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]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F39801"/>
                          </a:solidFill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zh-CN" altLang="en-US" sz="1800" b="1">
                        <a:solidFill>
                          <a:srgbClr val="F3980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9120336" y="5111753"/>
            <a:ext cx="100013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选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C</a:t>
            </a:r>
            <a:endParaRPr lang="zh-CN" altLang="en-US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729107" y="4630966"/>
            <a:ext cx="581552" cy="1500198"/>
          </a:xfrm>
          <a:prstGeom prst="ellipse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E2E8E000-3EC6-49A7-AB55-6D136B3B3B85}"/>
              </a:ext>
            </a:extLst>
          </p:cNvPr>
          <p:cNvSpPr txBox="1"/>
          <p:nvPr/>
        </p:nvSpPr>
        <p:spPr>
          <a:xfrm>
            <a:off x="1504380" y="1656980"/>
            <a:ext cx="781543" cy="34240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rgbClr val="CE3B37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/>
              <a:t>示例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B624163-95B7-4629-A096-6CAB0368F709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328381-9104-499A-8652-9BF526774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440420" y="1298109"/>
            <a:ext cx="903861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 algn="l"/>
            <a:r>
              <a:rPr lang="zh-CN" altLang="en-US" sz="2400">
                <a:solidFill>
                  <a:srgbClr val="CE3B37"/>
                </a:solidFill>
              </a:rPr>
              <a:t>串</a:t>
            </a:r>
            <a:r>
              <a:rPr lang="zh-CN" altLang="en-US" sz="2400" dirty="0">
                <a:solidFill>
                  <a:srgbClr val="CE3B37"/>
                </a:solidFill>
              </a:rPr>
              <a:t>相</a:t>
            </a:r>
            <a:r>
              <a:rPr lang="zh-CN" altLang="en-US" sz="2400">
                <a:solidFill>
                  <a:srgbClr val="CE3B37"/>
                </a:solidFill>
              </a:rPr>
              <a:t>等：</a:t>
            </a:r>
            <a:r>
              <a:rPr lang="zh-CN" altLang="en-US" sz="2400">
                <a:solidFill>
                  <a:schemeClr val="tx1"/>
                </a:solidFill>
              </a:rPr>
              <a:t>两</a:t>
            </a:r>
            <a:r>
              <a:rPr lang="zh-CN" altLang="en-US" sz="2400" dirty="0">
                <a:solidFill>
                  <a:schemeClr val="tx1"/>
                </a:solidFill>
              </a:rPr>
              <a:t>个串的长度相等并且各个对应位置上的字符都</a:t>
            </a:r>
            <a:r>
              <a:rPr lang="zh-CN" altLang="en-US" sz="2400">
                <a:solidFill>
                  <a:schemeClr val="tx1"/>
                </a:solidFill>
              </a:rPr>
              <a:t>相同时。      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527050" y="2160532"/>
            <a:ext cx="5832475" cy="215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如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：</a:t>
            </a:r>
          </a:p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“</a:t>
            </a: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abcd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”</a:t>
            </a:r>
            <a:r>
              <a:rPr lang="en-US" altLang="zh-CN" sz="2000" dirty="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≠ 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“</a:t>
            </a: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abc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”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“</a:t>
            </a: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abcd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”</a:t>
            </a:r>
            <a:r>
              <a:rPr lang="en-US" altLang="zh-CN" sz="2000" dirty="0">
                <a:solidFill>
                  <a:srgbClr val="CE3B37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≠ 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“</a:t>
            </a: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abcde</a:t>
            </a:r>
            <a:r>
              <a:rPr lang="zh-CN" altLang="en-US" sz="20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”</a:t>
            </a:r>
            <a:endParaRPr lang="en-US" altLang="zh-CN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207568" y="5365992"/>
            <a:ext cx="302894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所有空串是相等的。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178D6A5-8566-4A1A-A550-3C591F866BED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EE3ACD-E309-4D21-A2C9-58310BB97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9" y="1556792"/>
            <a:ext cx="5663952" cy="5663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90650" y="1715531"/>
            <a:ext cx="9793088" cy="18742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假设串采用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顺序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串存储结构。设计一个算法求串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在串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中出现的次数，如果不是子串返回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采用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KMP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算法求解。</a:t>
            </a:r>
            <a:endParaRPr lang="en-US" altLang="zh-CN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例如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"aa"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在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"aaaab"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中出现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次。</a:t>
            </a:r>
            <a:endParaRPr lang="zh-CN" altLang="en-US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7568" y="4293096"/>
            <a:ext cx="8215114" cy="1510771"/>
          </a:xfrm>
          <a:prstGeom prst="rect">
            <a:avLst/>
          </a:prstGeom>
          <a:ln>
            <a:solidFill>
              <a:srgbClr val="F3980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>
            <a:defPPr>
              <a:defRPr lang="zh-CN"/>
            </a:defPPr>
            <a:lvl1pPr marL="342900" indent="-342900" algn="l">
              <a:lnSpc>
                <a:spcPct val="100000"/>
              </a:lnSpc>
              <a:buClr>
                <a:srgbClr val="F39801"/>
              </a:buClr>
              <a:buFont typeface="Wingdings" panose="05000000000000000000" pitchFamily="2" charset="2"/>
              <a:buChar char="n"/>
              <a:defRPr sz="2000" i="0"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zh-CN" altLang="zh-CN" sz="2400"/>
              <a:t>用</a:t>
            </a:r>
            <a:r>
              <a:rPr lang="en-US" altLang="zh-CN" sz="2400"/>
              <a:t>count</a:t>
            </a:r>
            <a:r>
              <a:rPr lang="zh-CN" altLang="zh-CN" sz="2400"/>
              <a:t>累计</a:t>
            </a:r>
            <a:r>
              <a:rPr lang="en-US" altLang="zh-CN" sz="2400"/>
              <a:t>t</a:t>
            </a:r>
            <a:r>
              <a:rPr lang="zh-CN" altLang="zh-CN" sz="2400"/>
              <a:t>在串</a:t>
            </a:r>
            <a:r>
              <a:rPr lang="en-US" altLang="zh-CN" sz="2400"/>
              <a:t>s</a:t>
            </a:r>
            <a:r>
              <a:rPr lang="zh-CN" altLang="zh-CN" sz="2400"/>
              <a:t>中出现的次数（初始值为</a:t>
            </a:r>
            <a:r>
              <a:rPr lang="en-US" altLang="zh-CN" sz="2400"/>
              <a:t>0</a:t>
            </a:r>
            <a:r>
              <a:rPr lang="zh-CN" altLang="zh-CN" sz="2400"/>
              <a:t>）。</a:t>
            </a:r>
            <a:endParaRPr lang="en-US" altLang="zh-CN" sz="2400"/>
          </a:p>
          <a:p>
            <a:r>
              <a:rPr lang="zh-CN" altLang="zh-CN" sz="2400"/>
              <a:t>采用</a:t>
            </a:r>
            <a:r>
              <a:rPr lang="en-US" altLang="zh-CN" sz="2400"/>
              <a:t>KMP</a:t>
            </a:r>
            <a:r>
              <a:rPr lang="zh-CN" altLang="zh-CN" sz="2400"/>
              <a:t>方法，当匹配成功时，</a:t>
            </a:r>
            <a:r>
              <a:rPr lang="en-US" altLang="zh-CN" sz="2400"/>
              <a:t>count</a:t>
            </a:r>
            <a:r>
              <a:rPr lang="zh-CN" altLang="zh-CN" sz="2400"/>
              <a:t>增加</a:t>
            </a:r>
            <a:r>
              <a:rPr lang="en-US" altLang="zh-CN" sz="2400"/>
              <a:t>1</a:t>
            </a:r>
            <a:r>
              <a:rPr lang="zh-CN" altLang="zh-CN" sz="2400"/>
              <a:t>，并且置</a:t>
            </a:r>
            <a:r>
              <a:rPr lang="en-US" altLang="zh-CN" sz="2400"/>
              <a:t>j</a:t>
            </a:r>
            <a:r>
              <a:rPr lang="zh-CN" altLang="zh-CN" sz="2400"/>
              <a:t>为</a:t>
            </a:r>
            <a:r>
              <a:rPr lang="en-US" altLang="zh-CN" sz="2400"/>
              <a:t>0</a:t>
            </a:r>
            <a:r>
              <a:rPr lang="zh-CN" altLang="zh-CN" sz="2400"/>
              <a:t>重新开始比较。</a:t>
            </a:r>
            <a:endParaRPr lang="zh-CN" altLang="en-US" sz="2400"/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B346135B-AD9E-4E40-8ACA-833C7F76DCFA}"/>
              </a:ext>
            </a:extLst>
          </p:cNvPr>
          <p:cNvSpPr txBox="1"/>
          <p:nvPr/>
        </p:nvSpPr>
        <p:spPr>
          <a:xfrm>
            <a:off x="1390650" y="1916832"/>
            <a:ext cx="816918" cy="34240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rgbClr val="CE3B37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/>
              <a:t>示例</a:t>
            </a: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F95DB3C4-9F12-4F78-B63D-1F761AD7A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852" y="3906519"/>
            <a:ext cx="544513" cy="504913"/>
          </a:xfrm>
          <a:prstGeom prst="roundRect">
            <a:avLst>
              <a:gd name="adj" fmla="val 8380"/>
            </a:avLst>
          </a:prstGeom>
          <a:gradFill flip="none" rotWithShape="1">
            <a:gsLst>
              <a:gs pos="31000">
                <a:srgbClr val="CE3B37"/>
              </a:gs>
              <a:gs pos="100000">
                <a:srgbClr val="FFE985"/>
              </a:gs>
            </a:gsLst>
            <a:lin ang="13500000" scaled="1"/>
            <a:tileRect/>
          </a:gradFill>
          <a:ln w="9525" cap="flat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marL="342900" indent="-342900"/>
            <a:r>
              <a:rPr lang="zh-CN" altLang="en-US"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</a:t>
            </a:r>
            <a:endParaRPr lang="ru-RU" altLang="zh-CN" sz="2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2593630-A8AD-4F59-9A2F-159B9A95E5E4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1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04CAF5-B52B-47B7-BA54-D0D9CD68E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7092" y="1303708"/>
            <a:ext cx="7786742" cy="5440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980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lstStyle>
            <a:defPPr>
              <a:defRPr lang="zh-CN"/>
            </a:defPPr>
            <a:lvl1pPr algn="l">
              <a:lnSpc>
                <a:spcPct val="50000"/>
              </a:lnSpc>
              <a:defRPr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en-US" altLang="zh-CN"/>
              <a:t>int </a:t>
            </a:r>
            <a:r>
              <a:rPr lang="en-US" altLang="zh-CN">
                <a:solidFill>
                  <a:srgbClr val="CE3B37"/>
                </a:solidFill>
              </a:rPr>
              <a:t>StrCount2</a:t>
            </a:r>
            <a:r>
              <a:rPr lang="en-US" altLang="zh-CN"/>
              <a:t>(SqString s,SqString t)	</a:t>
            </a:r>
          </a:p>
          <a:p>
            <a:r>
              <a:rPr lang="en-US" altLang="zh-CN">
                <a:solidFill>
                  <a:srgbClr val="7030A0"/>
                </a:solidFill>
              </a:rPr>
              <a:t>//</a:t>
            </a:r>
            <a:r>
              <a:rPr lang="zh-CN" altLang="zh-CN">
                <a:solidFill>
                  <a:srgbClr val="7030A0"/>
                </a:solidFill>
              </a:rPr>
              <a:t>利用</a:t>
            </a:r>
            <a:r>
              <a:rPr lang="en-US" altLang="zh-CN">
                <a:solidFill>
                  <a:srgbClr val="7030A0"/>
                </a:solidFill>
              </a:rPr>
              <a:t>KMP</a:t>
            </a:r>
            <a:r>
              <a:rPr lang="zh-CN" altLang="zh-CN">
                <a:solidFill>
                  <a:srgbClr val="7030A0"/>
                </a:solidFill>
              </a:rPr>
              <a:t>算法求</a:t>
            </a:r>
            <a:r>
              <a:rPr lang="en-US" altLang="zh-CN">
                <a:solidFill>
                  <a:srgbClr val="7030A0"/>
                </a:solidFill>
              </a:rPr>
              <a:t>t</a:t>
            </a:r>
            <a:r>
              <a:rPr lang="zh-CN" altLang="zh-CN">
                <a:solidFill>
                  <a:srgbClr val="7030A0"/>
                </a:solidFill>
              </a:rPr>
              <a:t>在</a:t>
            </a:r>
            <a:r>
              <a:rPr lang="en-US" altLang="zh-CN">
                <a:solidFill>
                  <a:srgbClr val="7030A0"/>
                </a:solidFill>
              </a:rPr>
              <a:t>s</a:t>
            </a:r>
            <a:r>
              <a:rPr lang="zh-CN" altLang="zh-CN">
                <a:solidFill>
                  <a:srgbClr val="7030A0"/>
                </a:solidFill>
              </a:rPr>
              <a:t>中出现的次数</a:t>
            </a:r>
          </a:p>
          <a:p>
            <a:r>
              <a:rPr lang="en-US" altLang="zh-CN"/>
              <a:t>{  int i=0,j=0,count=0;</a:t>
            </a:r>
            <a:endParaRPr lang="zh-CN" altLang="zh-CN"/>
          </a:p>
          <a:p>
            <a:r>
              <a:rPr lang="en-US" altLang="zh-CN"/>
              <a:t>   int next[MaxSize];</a:t>
            </a:r>
            <a:endParaRPr lang="zh-CN" altLang="zh-CN"/>
          </a:p>
          <a:p>
            <a:r>
              <a:rPr lang="en-US" altLang="zh-CN"/>
              <a:t>   GetNext(t,next);</a:t>
            </a:r>
            <a:endParaRPr lang="zh-CN" altLang="zh-CN"/>
          </a:p>
          <a:p>
            <a:r>
              <a:rPr lang="en-US" altLang="zh-CN"/>
              <a:t>   while (i&lt;s.length &amp;&amp; j&lt;t.length) </a:t>
            </a:r>
            <a:endParaRPr lang="zh-CN" altLang="zh-CN"/>
          </a:p>
          <a:p>
            <a:r>
              <a:rPr lang="en-US" altLang="zh-CN"/>
              <a:t>   {  if (</a:t>
            </a:r>
            <a:r>
              <a:rPr lang="en-US" altLang="zh-CN">
                <a:solidFill>
                  <a:srgbClr val="F39801"/>
                </a:solidFill>
              </a:rPr>
              <a:t>j==-1 </a:t>
            </a:r>
            <a:r>
              <a:rPr lang="en-US" altLang="zh-CN"/>
              <a:t>|| </a:t>
            </a:r>
            <a:r>
              <a:rPr lang="en-US" altLang="zh-CN">
                <a:solidFill>
                  <a:srgbClr val="F39801"/>
                </a:solidFill>
              </a:rPr>
              <a:t>s.data[i]==t.data[j])</a:t>
            </a:r>
            <a:endParaRPr lang="zh-CN" altLang="zh-CN">
              <a:solidFill>
                <a:srgbClr val="F39801"/>
              </a:solidFill>
            </a:endParaRPr>
          </a:p>
          <a:p>
            <a:r>
              <a:rPr lang="en-US" altLang="zh-CN"/>
              <a:t>      {  i++;				</a:t>
            </a:r>
            <a:r>
              <a:rPr lang="en-US" altLang="zh-CN">
                <a:solidFill>
                  <a:srgbClr val="002060"/>
                </a:solidFill>
              </a:rPr>
              <a:t>//i</a:t>
            </a:r>
            <a:r>
              <a:rPr lang="zh-CN" altLang="zh-CN">
                <a:solidFill>
                  <a:srgbClr val="002060"/>
                </a:solidFill>
              </a:rPr>
              <a:t>，</a:t>
            </a:r>
            <a:r>
              <a:rPr lang="en-US" altLang="zh-CN">
                <a:solidFill>
                  <a:srgbClr val="002060"/>
                </a:solidFill>
              </a:rPr>
              <a:t>j</a:t>
            </a:r>
            <a:r>
              <a:rPr lang="zh-CN" altLang="zh-CN">
                <a:solidFill>
                  <a:srgbClr val="002060"/>
                </a:solidFill>
              </a:rPr>
              <a:t>各增</a:t>
            </a:r>
            <a:r>
              <a:rPr lang="en-US" altLang="zh-CN">
                <a:solidFill>
                  <a:srgbClr val="002060"/>
                </a:solidFill>
              </a:rPr>
              <a:t>1</a:t>
            </a:r>
          </a:p>
          <a:p>
            <a:r>
              <a:rPr lang="en-US" altLang="zh-CN"/>
              <a:t>         j++;</a:t>
            </a:r>
          </a:p>
          <a:p>
            <a:r>
              <a:rPr lang="en-US" altLang="zh-CN"/>
              <a:t>      }	</a:t>
            </a:r>
            <a:endParaRPr lang="zh-CN" altLang="zh-CN"/>
          </a:p>
          <a:p>
            <a:r>
              <a:rPr lang="en-US" altLang="zh-CN"/>
              <a:t>      else</a:t>
            </a:r>
          </a:p>
          <a:p>
            <a:r>
              <a:rPr lang="en-US" altLang="zh-CN"/>
              <a:t>         j=next[j]; 			</a:t>
            </a:r>
            <a:r>
              <a:rPr lang="en-US" altLang="zh-CN">
                <a:solidFill>
                  <a:srgbClr val="002060"/>
                </a:solidFill>
              </a:rPr>
              <a:t>//i</a:t>
            </a:r>
            <a:r>
              <a:rPr lang="zh-CN" altLang="zh-CN">
                <a:solidFill>
                  <a:srgbClr val="002060"/>
                </a:solidFill>
              </a:rPr>
              <a:t>不变，</a:t>
            </a:r>
            <a:r>
              <a:rPr lang="en-US" altLang="zh-CN">
                <a:solidFill>
                  <a:srgbClr val="002060"/>
                </a:solidFill>
              </a:rPr>
              <a:t>j</a:t>
            </a:r>
            <a:r>
              <a:rPr lang="zh-CN" altLang="zh-CN">
                <a:solidFill>
                  <a:srgbClr val="002060"/>
                </a:solidFill>
              </a:rPr>
              <a:t>后退</a:t>
            </a:r>
          </a:p>
          <a:p>
            <a:r>
              <a:rPr lang="en-US" altLang="zh-CN"/>
              <a:t>      if (j&gt;=t.length)		</a:t>
            </a:r>
            <a:r>
              <a:rPr lang="en-US" altLang="zh-CN">
                <a:solidFill>
                  <a:srgbClr val="002060"/>
                </a:solidFill>
              </a:rPr>
              <a:t>//</a:t>
            </a:r>
            <a:r>
              <a:rPr lang="zh-CN" altLang="zh-CN">
                <a:solidFill>
                  <a:srgbClr val="002060"/>
                </a:solidFill>
              </a:rPr>
              <a:t>成功匹配</a:t>
            </a:r>
            <a:r>
              <a:rPr lang="en-US" altLang="zh-CN">
                <a:solidFill>
                  <a:srgbClr val="002060"/>
                </a:solidFill>
              </a:rPr>
              <a:t>1</a:t>
            </a:r>
            <a:r>
              <a:rPr lang="zh-CN" altLang="zh-CN">
                <a:solidFill>
                  <a:srgbClr val="002060"/>
                </a:solidFill>
              </a:rPr>
              <a:t>次</a:t>
            </a:r>
          </a:p>
          <a:p>
            <a:r>
              <a:rPr lang="en-US" altLang="zh-CN"/>
              <a:t>      {  count++;</a:t>
            </a:r>
            <a:endParaRPr lang="zh-CN" altLang="zh-CN"/>
          </a:p>
          <a:p>
            <a:r>
              <a:rPr lang="en-US" altLang="zh-CN"/>
              <a:t>         j=0;				</a:t>
            </a:r>
            <a:r>
              <a:rPr lang="en-US" altLang="zh-CN">
                <a:solidFill>
                  <a:srgbClr val="002060"/>
                </a:solidFill>
              </a:rPr>
              <a:t>//j</a:t>
            </a:r>
            <a:r>
              <a:rPr lang="zh-CN" altLang="zh-CN">
                <a:solidFill>
                  <a:srgbClr val="002060"/>
                </a:solidFill>
              </a:rPr>
              <a:t>设置为</a:t>
            </a:r>
            <a:r>
              <a:rPr lang="en-US" altLang="zh-CN">
                <a:solidFill>
                  <a:srgbClr val="002060"/>
                </a:solidFill>
              </a:rPr>
              <a:t>0</a:t>
            </a:r>
            <a:r>
              <a:rPr lang="zh-CN" altLang="zh-CN">
                <a:solidFill>
                  <a:srgbClr val="002060"/>
                </a:solidFill>
              </a:rPr>
              <a:t>，继续匹配</a:t>
            </a:r>
          </a:p>
          <a:p>
            <a:r>
              <a:rPr lang="en-US" altLang="zh-CN"/>
              <a:t>      }</a:t>
            </a:r>
            <a:endParaRPr lang="zh-CN" altLang="zh-CN"/>
          </a:p>
          <a:p>
            <a:r>
              <a:rPr lang="en-US" altLang="zh-CN"/>
              <a:t>   }</a:t>
            </a:r>
            <a:endParaRPr lang="zh-CN" altLang="zh-CN"/>
          </a:p>
          <a:p>
            <a:r>
              <a:rPr lang="en-US" altLang="zh-CN"/>
              <a:t>   return count;</a:t>
            </a:r>
            <a:endParaRPr lang="zh-CN" altLang="zh-CN"/>
          </a:p>
          <a:p>
            <a:r>
              <a:rPr lang="en-US" altLang="zh-CN"/>
              <a:t>}</a:t>
            </a:r>
            <a:endParaRPr lang="zh-CN" altLang="zh-C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96AF9C6-5DBE-4A7F-A4C3-0E306EAC003D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3B21AC4-A1D6-40F2-9F85-C8D47FEEB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574031" y="1519555"/>
            <a:ext cx="3660785" cy="3877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b="1" dirty="0" err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KMP</a:t>
            </a:r>
            <a:r>
              <a:rPr lang="zh-CN" altLang="en-US" b="1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算法的正确性说明</a:t>
            </a:r>
            <a:endParaRPr lang="zh-CN" altLang="en-US" b="1" dirty="0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9585" y="2218443"/>
            <a:ext cx="4035360" cy="335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  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设目标串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“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</a:t>
            </a:r>
            <a:r>
              <a:rPr lang="en-US" altLang="zh-CN">
                <a:solidFill>
                  <a:schemeClr val="tx1"/>
                </a:solidFill>
                <a:latin typeface="+mj-ea"/>
                <a:ea typeface="+mj-ea"/>
                <a:cs typeface="Consolas" pitchFamily="49" charset="0"/>
              </a:rPr>
              <a:t>…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”，模式串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“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”，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next[5]=2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。从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开始匹配（第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趟），失配处为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≠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，这里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=6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=5</a:t>
            </a:r>
            <a:r>
              <a:rPr lang="zh-CN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</a:t>
            </a:r>
            <a:r>
              <a:rPr lang="en-US" altLang="zh-CN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=2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</a:p>
        </p:txBody>
      </p:sp>
      <p:grpSp>
        <p:nvGrpSpPr>
          <p:cNvPr id="2" name="组合 34"/>
          <p:cNvGrpSpPr/>
          <p:nvPr/>
        </p:nvGrpSpPr>
        <p:grpSpPr>
          <a:xfrm>
            <a:off x="5663952" y="2132856"/>
            <a:ext cx="5572164" cy="1195810"/>
            <a:chOff x="1285852" y="2000240"/>
            <a:chExt cx="5572164" cy="1195810"/>
          </a:xfrm>
        </p:grpSpPr>
        <p:sp>
          <p:nvSpPr>
            <p:cNvPr id="5" name="TextBox 4"/>
            <p:cNvSpPr txBox="1"/>
            <p:nvPr/>
          </p:nvSpPr>
          <p:spPr>
            <a:xfrm>
              <a:off x="1285852" y="2000240"/>
              <a:ext cx="4286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：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 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</a:t>
              </a:r>
              <a:r>
                <a:rPr lang="en-US" altLang="zh-CN" sz="2000" baseline="-25000">
                  <a:latin typeface="Consolas" pitchFamily="49" charset="0"/>
                  <a:ea typeface="楷体" pitchFamily="49" charset="-122"/>
                  <a:cs typeface="Consolas" pitchFamily="49" charset="0"/>
                </a:rPr>
                <a:t>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3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4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  </a:t>
              </a:r>
              <a:r>
                <a:rPr lang="en-US" altLang="zh-CN" sz="20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6</a:t>
              </a:r>
              <a:r>
                <a:rPr lang="en-US" altLang="zh-CN" sz="2000" baseline="-25000">
                  <a:solidFill>
                    <a:srgbClr val="FF00FF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Consolas" pitchFamily="49" charset="0"/>
                </a:rPr>
                <a:t>…</a:t>
              </a:r>
              <a:endParaRPr lang="zh-CN" altLang="en-US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85852" y="2857496"/>
              <a:ext cx="4500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：  </a:t>
              </a:r>
              <a:r>
                <a:rPr lang="zh-CN" altLang="en-US" sz="16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3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4  </a:t>
              </a:r>
              <a:r>
                <a:rPr lang="en-US" altLang="zh-CN" sz="20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6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rot="5400000">
              <a:off x="2148683" y="2657703"/>
              <a:ext cx="500066" cy="0"/>
            </a:xfrm>
            <a:prstGeom prst="line">
              <a:avLst/>
            </a:prstGeom>
            <a:ln w="3810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>
              <a:off x="2587359" y="2657703"/>
              <a:ext cx="500066" cy="0"/>
            </a:xfrm>
            <a:prstGeom prst="line">
              <a:avLst/>
            </a:prstGeom>
            <a:ln w="3810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>
              <a:off x="3015986" y="2657703"/>
              <a:ext cx="500066" cy="0"/>
            </a:xfrm>
            <a:prstGeom prst="line">
              <a:avLst/>
            </a:prstGeom>
            <a:ln w="3810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5400000">
              <a:off x="3444615" y="2657703"/>
              <a:ext cx="500066" cy="0"/>
            </a:xfrm>
            <a:prstGeom prst="line">
              <a:avLst/>
            </a:prstGeom>
            <a:ln w="3810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>
              <a:off x="3863195" y="2657703"/>
              <a:ext cx="500066" cy="0"/>
            </a:xfrm>
            <a:prstGeom prst="line">
              <a:avLst/>
            </a:prstGeom>
            <a:ln w="3810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15"/>
            <p:cNvGrpSpPr/>
            <p:nvPr/>
          </p:nvGrpSpPr>
          <p:grpSpPr>
            <a:xfrm>
              <a:off x="4429124" y="2407670"/>
              <a:ext cx="142876" cy="500066"/>
              <a:chOff x="5000628" y="2836298"/>
              <a:chExt cx="142876" cy="500066"/>
            </a:xfrm>
          </p:grpSpPr>
          <p:cxnSp>
            <p:nvCxnSpPr>
              <p:cNvPr id="13" name="直接连接符 12"/>
              <p:cNvCxnSpPr/>
              <p:nvPr/>
            </p:nvCxnSpPr>
            <p:spPr>
              <a:xfrm rot="5400000">
                <a:off x="4822033" y="3086331"/>
                <a:ext cx="500066" cy="0"/>
              </a:xfrm>
              <a:prstGeom prst="line">
                <a:avLst/>
              </a:prstGeom>
              <a:ln w="38100" cmpd="dbl">
                <a:solidFill>
                  <a:srgbClr val="008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16200000" flipH="1">
                <a:off x="5000628" y="3031618"/>
                <a:ext cx="142876" cy="142876"/>
              </a:xfrm>
              <a:prstGeom prst="line">
                <a:avLst/>
              </a:prstGeom>
              <a:ln w="38100">
                <a:solidFill>
                  <a:srgbClr val="008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5357818" y="2857496"/>
              <a:ext cx="1500198" cy="31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next[5]=2</a:t>
              </a:r>
              <a:endPara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4" name="组合 35"/>
          <p:cNvGrpSpPr/>
          <p:nvPr/>
        </p:nvGrpSpPr>
        <p:grpSpPr>
          <a:xfrm>
            <a:off x="5663952" y="3561616"/>
            <a:ext cx="4500594" cy="1867270"/>
            <a:chOff x="1285852" y="3429000"/>
            <a:chExt cx="4500594" cy="1867270"/>
          </a:xfrm>
        </p:grpSpPr>
        <p:sp>
          <p:nvSpPr>
            <p:cNvPr id="18" name="TextBox 17"/>
            <p:cNvSpPr txBox="1"/>
            <p:nvPr/>
          </p:nvSpPr>
          <p:spPr>
            <a:xfrm>
              <a:off x="1285852" y="4100460"/>
              <a:ext cx="4286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：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 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3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4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  </a:t>
              </a:r>
              <a:r>
                <a:rPr lang="en-US" altLang="zh-CN" sz="20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6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…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5852" y="4957716"/>
              <a:ext cx="4500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：  </a:t>
              </a:r>
              <a:r>
                <a:rPr lang="zh-CN" altLang="en-US" sz="16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 </a:t>
              </a:r>
              <a:r>
                <a:rPr lang="en-US" altLang="zh-CN" sz="2000" baseline="-250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3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4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6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rot="10800000" flipV="1">
              <a:off x="3357554" y="4500570"/>
              <a:ext cx="1071570" cy="571504"/>
            </a:xfrm>
            <a:prstGeom prst="line">
              <a:avLst/>
            </a:prstGeom>
            <a:ln w="38100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下箭头 30"/>
            <p:cNvSpPr/>
            <p:nvPr/>
          </p:nvSpPr>
          <p:spPr bwMode="auto">
            <a:xfrm>
              <a:off x="3286116" y="3429000"/>
              <a:ext cx="214314" cy="571504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00430" y="3500438"/>
              <a:ext cx="121444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KMP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算法</a:t>
              </a:r>
            </a:p>
          </p:txBody>
        </p:sp>
      </p:grpSp>
      <p:grpSp>
        <p:nvGrpSpPr>
          <p:cNvPr id="16" name="组合 38"/>
          <p:cNvGrpSpPr/>
          <p:nvPr/>
        </p:nvGrpSpPr>
        <p:grpSpPr>
          <a:xfrm>
            <a:off x="7878530" y="3871125"/>
            <a:ext cx="3978110" cy="1338828"/>
            <a:chOff x="3500430" y="3797340"/>
            <a:chExt cx="3978110" cy="1338828"/>
          </a:xfrm>
        </p:grpSpPr>
        <p:sp>
          <p:nvSpPr>
            <p:cNvPr id="33" name="矩形 32"/>
            <p:cNvSpPr/>
            <p:nvPr/>
          </p:nvSpPr>
          <p:spPr bwMode="auto">
            <a:xfrm>
              <a:off x="3500430" y="4092038"/>
              <a:ext cx="1857388" cy="428628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8000"/>
              </a:schemeClr>
            </a:solidFill>
            <a:ln w="38100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57884" y="3797340"/>
              <a:ext cx="1620656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相当于从</a:t>
              </a:r>
              <a:r>
                <a:rPr lang="en-US" altLang="zh-CN" sz="1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  <a:r>
                <a:rPr lang="en-US" altLang="zh-CN" sz="1800" baseline="-250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4</a:t>
              </a:r>
              <a:r>
                <a:rPr lang="zh-CN" altLang="en-US" sz="1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开始匹配</a:t>
              </a:r>
              <a:r>
                <a:rPr lang="en-US" altLang="zh-CN" sz="1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!</a:t>
              </a:r>
            </a:p>
            <a:p>
              <a:pPr algn="l"/>
              <a:r>
                <a:rPr lang="zh-CN" altLang="en-US" sz="1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而没有</a:t>
              </a:r>
              <a:r>
                <a:rPr lang="en-US" altLang="zh-CN" sz="1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  <a:r>
                <a:rPr lang="en-US" altLang="zh-CN" sz="1800" baseline="-250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2</a:t>
              </a:r>
              <a:r>
                <a:rPr lang="en-US" altLang="zh-CN" sz="1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,s</a:t>
              </a:r>
              <a:r>
                <a:rPr lang="en-US" altLang="zh-CN" sz="1800" baseline="-250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r>
                <a:rPr lang="zh-CN" altLang="en-US" sz="1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开始的匹配趟，正确吗？</a:t>
              </a:r>
            </a:p>
          </p:txBody>
        </p:sp>
        <p:cxnSp>
          <p:nvCxnSpPr>
            <p:cNvPr id="38" name="直接连接符 37"/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5357818" y="4306352"/>
              <a:ext cx="500066" cy="160402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8" name="TextBox 3">
            <a:extLst>
              <a:ext uri="{FF2B5EF4-FFF2-40B4-BE49-F238E27FC236}">
                <a16:creationId xmlns:a16="http://schemas.microsoft.com/office/drawing/2014/main" id="{6367B3F1-82EB-4F8C-A4A6-018F4D1A684F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3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557B5BF-FD66-41E8-B493-053761EB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4680" y="1303993"/>
            <a:ext cx="289213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考虑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2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开始的匹配趟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4155" y="1975453"/>
            <a:ext cx="428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  </a:t>
            </a:r>
            <a:r>
              <a:rPr lang="en-US" altLang="zh-CN" sz="2000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  </a:t>
            </a:r>
            <a:r>
              <a:rPr lang="en-US" altLang="zh-CN" sz="2000" i="1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cs typeface="Consolas" pitchFamily="49" charset="0"/>
              </a:rPr>
              <a:t>…</a:t>
            </a:r>
            <a:endParaRPr lang="zh-CN" altLang="en-US" sz="20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4155" y="2832709"/>
            <a:ext cx="407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  </a:t>
            </a:r>
            <a:r>
              <a:rPr lang="zh-CN" altLang="en-US" sz="16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  </a:t>
            </a:r>
            <a:r>
              <a:rPr lang="en-US" altLang="zh-CN" sz="2000" i="1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</a:t>
            </a:r>
            <a:endParaRPr lang="zh-CN" altLang="en-US" sz="2000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4926986" y="2632916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5400000">
            <a:off x="5365662" y="2632916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5794289" y="2632916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6222918" y="2632916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6641498" y="2632916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5"/>
          <p:cNvGrpSpPr/>
          <p:nvPr/>
        </p:nvGrpSpPr>
        <p:grpSpPr>
          <a:xfrm>
            <a:off x="7207427" y="2382883"/>
            <a:ext cx="142876" cy="500066"/>
            <a:chOff x="5000628" y="2836298"/>
            <a:chExt cx="142876" cy="500066"/>
          </a:xfrm>
        </p:grpSpPr>
        <p:cxnSp>
          <p:nvCxnSpPr>
            <p:cNvPr id="14" name="直接连接符 12"/>
            <p:cNvCxnSpPr/>
            <p:nvPr/>
          </p:nvCxnSpPr>
          <p:spPr>
            <a:xfrm rot="5400000">
              <a:off x="4822033" y="3086331"/>
              <a:ext cx="500066" cy="0"/>
            </a:xfrm>
            <a:prstGeom prst="line">
              <a:avLst/>
            </a:prstGeom>
            <a:ln w="3810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 flipH="1">
              <a:off x="5000628" y="3031618"/>
              <a:ext cx="142876" cy="142876"/>
            </a:xfrm>
            <a:prstGeom prst="line">
              <a:avLst/>
            </a:prstGeom>
            <a:ln w="38100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999656" y="4082282"/>
            <a:ext cx="6715172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next[5]=2 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cs typeface="Consolas" pitchFamily="49" charset="0"/>
                <a:sym typeface="Wingdings"/>
              </a:rPr>
              <a:t></a:t>
            </a:r>
            <a:r>
              <a:rPr lang="en-US" altLang="zh-CN" sz="1800">
                <a:latin typeface="Consolas" pitchFamily="49" charset="0"/>
                <a:cs typeface="Consolas" pitchFamily="49" charset="0"/>
                <a:sym typeface="Wingdings"/>
              </a:rPr>
              <a:t>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"t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3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4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"="t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0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1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"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，</a:t>
            </a:r>
            <a:r>
              <a:rPr lang="zh-CN" altLang="en-US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而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 "t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1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2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3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4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" ≠ "t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0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1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2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3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"</a:t>
            </a:r>
            <a:endParaRPr lang="zh-CN" altLang="en-US" sz="180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5400000">
            <a:off x="5033041" y="1914063"/>
            <a:ext cx="285752" cy="1588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 bwMode="auto">
          <a:xfrm>
            <a:off x="5421477" y="2038469"/>
            <a:ext cx="1643074" cy="35719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3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 bwMode="auto">
          <a:xfrm>
            <a:off x="5462771" y="2895725"/>
            <a:ext cx="1643074" cy="35719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58"/>
          <p:cNvGrpSpPr/>
          <p:nvPr/>
        </p:nvGrpSpPr>
        <p:grpSpPr>
          <a:xfrm>
            <a:off x="4778535" y="3375695"/>
            <a:ext cx="3429024" cy="627512"/>
            <a:chOff x="2428860" y="2285992"/>
            <a:chExt cx="3429024" cy="627512"/>
          </a:xfrm>
        </p:grpSpPr>
        <p:sp>
          <p:nvSpPr>
            <p:cNvPr id="44" name="TextBox 43"/>
            <p:cNvSpPr txBox="1"/>
            <p:nvPr/>
          </p:nvSpPr>
          <p:spPr>
            <a:xfrm>
              <a:off x="2428860" y="2571744"/>
              <a:ext cx="3429024" cy="341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2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3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4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5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 = "t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1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2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3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4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7" name="下箭头 46"/>
            <p:cNvSpPr/>
            <p:nvPr/>
          </p:nvSpPr>
          <p:spPr bwMode="auto">
            <a:xfrm>
              <a:off x="3786182" y="2285992"/>
              <a:ext cx="214314" cy="285752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59"/>
          <p:cNvGrpSpPr/>
          <p:nvPr/>
        </p:nvGrpSpPr>
        <p:grpSpPr>
          <a:xfrm>
            <a:off x="4778535" y="4563352"/>
            <a:ext cx="3429024" cy="627512"/>
            <a:chOff x="2428860" y="3786190"/>
            <a:chExt cx="3429024" cy="627512"/>
          </a:xfrm>
        </p:grpSpPr>
        <p:sp>
          <p:nvSpPr>
            <p:cNvPr id="48" name="下箭头 47"/>
            <p:cNvSpPr/>
            <p:nvPr/>
          </p:nvSpPr>
          <p:spPr bwMode="auto">
            <a:xfrm>
              <a:off x="3786182" y="3786190"/>
              <a:ext cx="214314" cy="285752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28860" y="4071942"/>
              <a:ext cx="3429024" cy="341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2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3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4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5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 ≠ "t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0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1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2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3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60"/>
          <p:cNvGrpSpPr/>
          <p:nvPr/>
        </p:nvGrpSpPr>
        <p:grpSpPr>
          <a:xfrm>
            <a:off x="4214102" y="5335705"/>
            <a:ext cx="4286280" cy="1407840"/>
            <a:chOff x="1866880" y="4735804"/>
            <a:chExt cx="4286280" cy="1407840"/>
          </a:xfrm>
        </p:grpSpPr>
        <p:sp>
          <p:nvSpPr>
            <p:cNvPr id="50" name="TextBox 49"/>
            <p:cNvSpPr txBox="1"/>
            <p:nvPr/>
          </p:nvSpPr>
          <p:spPr>
            <a:xfrm>
              <a:off x="1866880" y="5072074"/>
              <a:ext cx="4286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：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 </a:t>
              </a:r>
              <a:r>
                <a:rPr lang="en-US" altLang="zh-CN" sz="2000" baseline="-25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3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4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  </a:t>
              </a:r>
              <a:r>
                <a:rPr lang="en-US" altLang="zh-CN" sz="20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6 </a:t>
              </a:r>
              <a:r>
                <a:rPr lang="en-US" altLang="zh-CN" sz="2000">
                  <a:solidFill>
                    <a:schemeClr val="tx1"/>
                  </a:solidFill>
                  <a:latin typeface="+mn-ea"/>
                  <a:ea typeface="+mn-ea"/>
                  <a:cs typeface="Consolas" pitchFamily="49" charset="0"/>
                </a:rPr>
                <a:t>…</a:t>
              </a:r>
              <a:endParaRPr lang="zh-CN" altLang="en-US" sz="20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66880" y="5743534"/>
              <a:ext cx="4071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：  </a:t>
              </a:r>
              <a:r>
                <a:rPr lang="zh-CN" altLang="en-US" sz="16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3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4  </a:t>
              </a:r>
              <a:r>
                <a:rPr lang="en-US" altLang="zh-CN" sz="20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 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6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3268473" y="5088930"/>
              <a:ext cx="1643074" cy="35719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2786050" y="5786454"/>
              <a:ext cx="1643074" cy="35719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下箭头 53"/>
            <p:cNvSpPr/>
            <p:nvPr/>
          </p:nvSpPr>
          <p:spPr bwMode="auto">
            <a:xfrm>
              <a:off x="3795706" y="4735804"/>
              <a:ext cx="214314" cy="285752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 rot="5400000">
              <a:off x="3786182" y="5500702"/>
              <a:ext cx="285752" cy="285752"/>
            </a:xfrm>
            <a:prstGeom prst="line">
              <a:avLst/>
            </a:prstGeom>
            <a:ln w="3810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16200000" flipH="1">
              <a:off x="3814640" y="5625167"/>
              <a:ext cx="171394" cy="45243"/>
            </a:xfrm>
            <a:prstGeom prst="line">
              <a:avLst/>
            </a:prstGeom>
            <a:ln w="38100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63"/>
          <p:cNvGrpSpPr/>
          <p:nvPr/>
        </p:nvGrpSpPr>
        <p:grpSpPr>
          <a:xfrm>
            <a:off x="8490858" y="5883542"/>
            <a:ext cx="2643206" cy="707886"/>
            <a:chOff x="6143636" y="5357826"/>
            <a:chExt cx="2643206" cy="707886"/>
          </a:xfrm>
        </p:grpSpPr>
        <p:sp>
          <p:nvSpPr>
            <p:cNvPr id="62" name="TextBox 61"/>
            <p:cNvSpPr txBox="1"/>
            <p:nvPr/>
          </p:nvSpPr>
          <p:spPr>
            <a:xfrm>
              <a:off x="6572264" y="5357826"/>
              <a:ext cx="22145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>
                <a:defRPr sz="20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/>
                <a:t>从</a:t>
              </a:r>
              <a:r>
                <a:rPr lang="en-US" altLang="zh-CN"/>
                <a:t>s</a:t>
              </a:r>
              <a:r>
                <a:rPr lang="en-US" altLang="zh-CN" baseline="-25000"/>
                <a:t>2</a:t>
              </a:r>
              <a:r>
                <a:rPr lang="zh-CN" altLang="en-US"/>
                <a:t>开始的匹配趟是不必要的</a:t>
              </a:r>
            </a:p>
          </p:txBody>
        </p:sp>
        <p:sp>
          <p:nvSpPr>
            <p:cNvPr id="63" name="右箭头 62"/>
            <p:cNvSpPr/>
            <p:nvPr/>
          </p:nvSpPr>
          <p:spPr bwMode="auto">
            <a:xfrm>
              <a:off x="6143636" y="5500702"/>
              <a:ext cx="357190" cy="214314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>
                <a:lnSpc>
                  <a:spcPct val="100000"/>
                </a:lnSpc>
              </a:pPr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350039" y="1363289"/>
            <a:ext cx="150019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next[5]=2</a:t>
            </a:r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0C37985B-3BC5-480F-9910-A9B3891A6A53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3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DBDB7E-53A4-4E11-91CA-5F9BC968C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43234" y="1843514"/>
            <a:ext cx="428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  </a:t>
            </a:r>
            <a:r>
              <a:rPr lang="en-US" altLang="zh-CN" sz="2000" i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 </a:t>
            </a:r>
            <a:r>
              <a:rPr lang="en-US" altLang="zh-CN" sz="2000" baseline="-2500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en-US" altLang="zh-CN" sz="2000" i="1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</a:t>
            </a:r>
            <a:r>
              <a:rPr lang="en-US" altLang="zh-CN" sz="2000" baseline="-2500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 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…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234" y="2700770"/>
            <a:ext cx="407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  </a:t>
            </a:r>
            <a:r>
              <a:rPr lang="zh-CN" altLang="en-US" sz="16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0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2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3 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4  </a:t>
            </a:r>
            <a:r>
              <a:rPr lang="en-US" altLang="zh-CN" sz="2000" i="1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rgbClr val="F3980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5 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 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</a:t>
            </a:r>
            <a:r>
              <a:rPr lang="en-US" altLang="zh-CN" sz="2000" baseline="-250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6</a:t>
            </a:r>
            <a:endParaRPr lang="zh-CN" altLang="en-US" sz="2000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5006065" y="2500977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5400000">
            <a:off x="5444741" y="2500977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5873368" y="2500977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>
            <a:off x="6301997" y="2500977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6720577" y="2500977"/>
            <a:ext cx="500066" cy="0"/>
          </a:xfrm>
          <a:prstGeom prst="line">
            <a:avLst/>
          </a:prstGeom>
          <a:ln w="38100" cmpd="dbl">
            <a:solidFill>
              <a:srgbClr val="008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5"/>
          <p:cNvGrpSpPr/>
          <p:nvPr/>
        </p:nvGrpSpPr>
        <p:grpSpPr>
          <a:xfrm>
            <a:off x="7286506" y="2250944"/>
            <a:ext cx="142876" cy="500066"/>
            <a:chOff x="5000628" y="2836298"/>
            <a:chExt cx="142876" cy="500066"/>
          </a:xfrm>
        </p:grpSpPr>
        <p:cxnSp>
          <p:nvCxnSpPr>
            <p:cNvPr id="14" name="直接连接符 12"/>
            <p:cNvCxnSpPr/>
            <p:nvPr/>
          </p:nvCxnSpPr>
          <p:spPr>
            <a:xfrm rot="5400000">
              <a:off x="4822033" y="3086331"/>
              <a:ext cx="500066" cy="0"/>
            </a:xfrm>
            <a:prstGeom prst="line">
              <a:avLst/>
            </a:prstGeom>
            <a:ln w="3810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 flipH="1">
              <a:off x="5000628" y="3031618"/>
              <a:ext cx="142876" cy="142876"/>
            </a:xfrm>
            <a:prstGeom prst="line">
              <a:avLst/>
            </a:prstGeom>
            <a:ln w="38100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071664" y="3884419"/>
            <a:ext cx="6715172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next[5]=2 </a:t>
            </a:r>
            <a:r>
              <a:rPr lang="en-US" altLang="zh-CN" sz="1800">
                <a:solidFill>
                  <a:srgbClr val="FF0000"/>
                </a:solidFill>
                <a:latin typeface="Consolas" pitchFamily="49" charset="0"/>
                <a:cs typeface="Consolas" pitchFamily="49" charset="0"/>
                <a:sym typeface="Wingdings"/>
              </a:rPr>
              <a:t>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 "t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3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4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"="t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0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1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"</a:t>
            </a: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  <a:sym typeface="Wingdings"/>
              </a:rPr>
              <a:t>，</a:t>
            </a:r>
            <a:r>
              <a:rPr lang="zh-CN" altLang="en-US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而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 "t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2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3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4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" ≠ "t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0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1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t</a:t>
            </a:r>
            <a:r>
              <a:rPr lang="en-US" altLang="zh-CN" sz="1800" baseline="-250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2</a:t>
            </a:r>
            <a:r>
              <a:rPr lang="en-US" altLang="zh-CN" sz="1800">
                <a:solidFill>
                  <a:srgbClr val="008000"/>
                </a:solidFill>
                <a:latin typeface="Consolas" pitchFamily="49" charset="0"/>
                <a:cs typeface="Consolas" pitchFamily="49" charset="0"/>
                <a:sym typeface="Wingdings"/>
              </a:rPr>
              <a:t>"</a:t>
            </a:r>
            <a:endParaRPr lang="zh-CN" altLang="en-US" sz="180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rot="5400000">
            <a:off x="5112120" y="1782124"/>
            <a:ext cx="285752" cy="1588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 bwMode="auto">
          <a:xfrm>
            <a:off x="5929184" y="1906530"/>
            <a:ext cx="1214446" cy="35719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3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 bwMode="auto">
          <a:xfrm>
            <a:off x="5929184" y="2763786"/>
            <a:ext cx="1255740" cy="35719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58"/>
          <p:cNvGrpSpPr/>
          <p:nvPr/>
        </p:nvGrpSpPr>
        <p:grpSpPr>
          <a:xfrm>
            <a:off x="5071928" y="3243756"/>
            <a:ext cx="2714644" cy="589722"/>
            <a:chOff x="2643174" y="2285992"/>
            <a:chExt cx="2714644" cy="589722"/>
          </a:xfrm>
        </p:grpSpPr>
        <p:sp>
          <p:nvSpPr>
            <p:cNvPr id="44" name="TextBox 43"/>
            <p:cNvSpPr txBox="1"/>
            <p:nvPr/>
          </p:nvSpPr>
          <p:spPr>
            <a:xfrm>
              <a:off x="2643174" y="2533954"/>
              <a:ext cx="2714644" cy="341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3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4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5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 = "t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2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3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4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7" name="下箭头 46"/>
            <p:cNvSpPr/>
            <p:nvPr/>
          </p:nvSpPr>
          <p:spPr bwMode="auto">
            <a:xfrm>
              <a:off x="3786182" y="2285992"/>
              <a:ext cx="214314" cy="285752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59"/>
          <p:cNvGrpSpPr/>
          <p:nvPr/>
        </p:nvGrpSpPr>
        <p:grpSpPr>
          <a:xfrm>
            <a:off x="5143366" y="4365104"/>
            <a:ext cx="2786082" cy="627512"/>
            <a:chOff x="2714612" y="3786190"/>
            <a:chExt cx="2786082" cy="627512"/>
          </a:xfrm>
        </p:grpSpPr>
        <p:sp>
          <p:nvSpPr>
            <p:cNvPr id="48" name="下箭头 47"/>
            <p:cNvSpPr/>
            <p:nvPr/>
          </p:nvSpPr>
          <p:spPr bwMode="auto">
            <a:xfrm>
              <a:off x="3786182" y="3786190"/>
              <a:ext cx="214314" cy="285752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12" y="4071942"/>
              <a:ext cx="2786082" cy="341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3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4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5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 ≠ "t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0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1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2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  <a:sym typeface="Wingdings"/>
                </a:rPr>
                <a:t>"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60"/>
          <p:cNvGrpSpPr/>
          <p:nvPr/>
        </p:nvGrpSpPr>
        <p:grpSpPr>
          <a:xfrm>
            <a:off x="4295634" y="5013176"/>
            <a:ext cx="4286280" cy="1500198"/>
            <a:chOff x="1866880" y="4643446"/>
            <a:chExt cx="4286280" cy="1500198"/>
          </a:xfrm>
        </p:grpSpPr>
        <p:sp>
          <p:nvSpPr>
            <p:cNvPr id="50" name="TextBox 49"/>
            <p:cNvSpPr txBox="1"/>
            <p:nvPr/>
          </p:nvSpPr>
          <p:spPr>
            <a:xfrm>
              <a:off x="1866880" y="5072074"/>
              <a:ext cx="4286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：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 </a:t>
              </a:r>
              <a:r>
                <a:rPr lang="en-US" altLang="zh-CN" sz="2000" baseline="-25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 i="1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rgbClr val="CE3B37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3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4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  </a:t>
              </a:r>
              <a:r>
                <a:rPr lang="en-US" altLang="zh-CN" sz="20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s</a:t>
              </a:r>
              <a:r>
                <a:rPr lang="en-US" altLang="zh-CN" sz="2000" baseline="-250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6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…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66880" y="5743534"/>
              <a:ext cx="4071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：  </a:t>
              </a:r>
              <a:r>
                <a:rPr lang="zh-CN" altLang="en-US" sz="16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0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2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3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4  </a:t>
              </a:r>
              <a:r>
                <a:rPr lang="en-US" altLang="zh-CN" sz="2000" i="1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rgbClr val="F3980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5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  </a:t>
              </a:r>
              <a:r>
                <a:rPr lang="en-US" altLang="zh-CN" sz="20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t</a:t>
              </a:r>
              <a:r>
                <a:rPr lang="en-US" altLang="zh-CN" sz="2000" baseline="-250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6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3722754" y="5038448"/>
              <a:ext cx="1193826" cy="35719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2786050" y="5786454"/>
              <a:ext cx="1285884" cy="35719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下箭头 53"/>
            <p:cNvSpPr/>
            <p:nvPr/>
          </p:nvSpPr>
          <p:spPr bwMode="auto">
            <a:xfrm>
              <a:off x="3786182" y="4643446"/>
              <a:ext cx="214314" cy="285752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 rot="5400000">
              <a:off x="3786182" y="5500702"/>
              <a:ext cx="285752" cy="285752"/>
            </a:xfrm>
            <a:prstGeom prst="line">
              <a:avLst/>
            </a:prstGeom>
            <a:ln w="38100" cmpd="dbl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16200000" flipH="1">
              <a:off x="3814640" y="5625167"/>
              <a:ext cx="171394" cy="45243"/>
            </a:xfrm>
            <a:prstGeom prst="line">
              <a:avLst/>
            </a:prstGeom>
            <a:ln w="38100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63"/>
          <p:cNvGrpSpPr/>
          <p:nvPr/>
        </p:nvGrpSpPr>
        <p:grpSpPr>
          <a:xfrm>
            <a:off x="8572390" y="5962615"/>
            <a:ext cx="2571768" cy="535531"/>
            <a:chOff x="6143636" y="5292882"/>
            <a:chExt cx="2571768" cy="535531"/>
          </a:xfrm>
        </p:grpSpPr>
        <p:sp>
          <p:nvSpPr>
            <p:cNvPr id="62" name="TextBox 61"/>
            <p:cNvSpPr txBox="1"/>
            <p:nvPr/>
          </p:nvSpPr>
          <p:spPr>
            <a:xfrm>
              <a:off x="6500826" y="5292882"/>
              <a:ext cx="221457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从</a:t>
              </a:r>
              <a:r>
                <a:rPr lang="en-US" altLang="zh-CN" sz="18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</a:t>
              </a:r>
              <a:r>
                <a:rPr lang="en-US" altLang="zh-CN" sz="1800" baseline="-250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3</a:t>
              </a:r>
              <a:r>
                <a:rPr lang="zh-CN" altLang="en-US" sz="180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开始的匹配趟是不必要的</a:t>
              </a:r>
            </a:p>
          </p:txBody>
        </p:sp>
        <p:sp>
          <p:nvSpPr>
            <p:cNvPr id="63" name="右箭头 62"/>
            <p:cNvSpPr/>
            <p:nvPr/>
          </p:nvSpPr>
          <p:spPr bwMode="auto">
            <a:xfrm>
              <a:off x="6143636" y="5500702"/>
              <a:ext cx="357190" cy="214314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464837" y="1244297"/>
            <a:ext cx="1500198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next[5]=2</a:t>
            </a:r>
            <a:endParaRPr lang="zh-CN" altLang="en-US" sz="18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795B7E7B-0D23-4490-9300-6F5CE318C91C}"/>
              </a:ext>
            </a:extLst>
          </p:cNvPr>
          <p:cNvSpPr txBox="1"/>
          <p:nvPr/>
        </p:nvSpPr>
        <p:spPr>
          <a:xfrm>
            <a:off x="1572906" y="1395150"/>
            <a:ext cx="296046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考虑</a:t>
            </a:r>
            <a:r>
              <a:rPr lang="en-US" altLang="zh-CN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</a:t>
            </a:r>
            <a:r>
              <a:rPr lang="en-US" altLang="zh-CN" baseline="-25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3</a:t>
            </a: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开始的匹配趟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8D560A8C-1811-4A22-B72C-8879C52DADBC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4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FD8BE0-AC23-4E9F-B581-3791454C0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5" grpId="0" animBg="1"/>
      <p:bldP spid="45" grpId="1" animBg="1"/>
      <p:bldP spid="46" grpId="0" animBg="1"/>
      <p:bldP spid="46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2495600" y="2191029"/>
            <a:ext cx="9033965" cy="526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设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目标串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s=“</a:t>
            </a:r>
            <a:r>
              <a:rPr lang="en-US" altLang="zh-CN" i="1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aaabaaaab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，模式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串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t=“</a:t>
            </a:r>
            <a:r>
              <a:rPr lang="en-US" altLang="zh-CN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aaaab</a:t>
            </a:r>
            <a:r>
              <a:rPr lang="en-US" altLang="zh-CN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KMP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模式匹配过程。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22091"/>
              </p:ext>
            </p:extLst>
          </p:nvPr>
        </p:nvGraphicFramePr>
        <p:xfrm>
          <a:off x="3098054" y="3993008"/>
          <a:ext cx="6310314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51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17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B0F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rgbClr val="00B0F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B0F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rgbClr val="00B0F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B0F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rgbClr val="00B0F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B0F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rgbClr val="00B0F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00B0F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1800" b="1" dirty="0">
                        <a:solidFill>
                          <a:srgbClr val="00B0F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FF330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FF330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FF330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FF330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FF330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FF330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FF330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FF330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FF3300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rgbClr val="FF3300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rgbClr val="3333FF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>
                        <a:solidFill>
                          <a:srgbClr val="3333FF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>
                        <a:solidFill>
                          <a:srgbClr val="3333FF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rgbClr val="3333FF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rgbClr val="3333FF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83938" y="4801308"/>
            <a:ext cx="571504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5508" y="4801308"/>
            <a:ext cx="571504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27078" y="4801308"/>
            <a:ext cx="571504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98648" y="4801308"/>
            <a:ext cx="571504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8780" y="4801308"/>
            <a:ext cx="571504" cy="25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3954" y="3041202"/>
            <a:ext cx="264395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（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）求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的</a:t>
            </a: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next</a:t>
            </a:r>
            <a:endPara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1492" y="1478268"/>
            <a:ext cx="2571768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rgbClr val="CE3B37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KMP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算法的改进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39A3661F-B9A4-451C-9A43-0CFF1CF28A32}"/>
              </a:ext>
            </a:extLst>
          </p:cNvPr>
          <p:cNvSpPr txBox="1"/>
          <p:nvPr/>
        </p:nvSpPr>
        <p:spPr>
          <a:xfrm>
            <a:off x="1711492" y="2348358"/>
            <a:ext cx="1000132" cy="3937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l">
              <a:defRPr sz="2000" b="0">
                <a:ln w="11430">
                  <a:noFill/>
                </a:ln>
                <a:solidFill>
                  <a:srgbClr val="CE3B37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3pPr>
            <a:lvl4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4pPr>
            <a:lvl5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5pPr>
            <a:lvl6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6pPr>
            <a:lvl7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7pPr>
            <a:lvl8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8pPr>
            <a:lvl9pPr>
              <a:defRPr>
                <a:solidFill>
                  <a:srgbClr val="0033CC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r>
              <a:rPr lang="zh-CN" altLang="en-US" sz="2400"/>
              <a:t>示例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E116318-59A4-4189-B9B7-2FC5191E7510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15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AB9E70B-D3C8-4C54-8B12-E41E70164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  <p:pic>
        <p:nvPicPr>
          <p:cNvPr id="16" name="图片 15" descr="乐高玩具&#10;&#10;低可信度描述已自动生成">
            <a:extLst>
              <a:ext uri="{FF2B5EF4-FFF2-40B4-BE49-F238E27FC236}">
                <a16:creationId xmlns:a16="http://schemas.microsoft.com/office/drawing/2014/main" id="{5C13C9FB-93F5-4AC6-84E9-7B5E92841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996">
            <a:off x="9696137" y="5088357"/>
            <a:ext cx="3085237" cy="2078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4246"/>
              </p:ext>
            </p:extLst>
          </p:nvPr>
        </p:nvGraphicFramePr>
        <p:xfrm>
          <a:off x="2884485" y="1849084"/>
          <a:ext cx="6524628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47096" y="4081633"/>
            <a:ext cx="3714776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b  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61278" y="4081633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7096" y="3795881"/>
            <a:ext cx="3857652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2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zh-CN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6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7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8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7096" y="4977290"/>
            <a:ext cx="3071834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61278" y="4977290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7096" y="5426813"/>
            <a:ext cx="2714644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zh-CN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4 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rot="5400000">
            <a:off x="3604220" y="4765868"/>
            <a:ext cx="571504" cy="1588"/>
          </a:xfrm>
          <a:prstGeom prst="straightConnector1">
            <a:avLst/>
          </a:prstGeom>
          <a:ln w="1905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5400000">
            <a:off x="4032054" y="4765074"/>
            <a:ext cx="571504" cy="1588"/>
          </a:xfrm>
          <a:prstGeom prst="straightConnector1">
            <a:avLst/>
          </a:prstGeom>
          <a:ln w="1905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rot="5400000">
            <a:off x="4460682" y="4765074"/>
            <a:ext cx="571504" cy="1588"/>
          </a:xfrm>
          <a:prstGeom prst="straightConnector1">
            <a:avLst/>
          </a:prstGeom>
          <a:ln w="1905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3"/>
          <p:cNvGrpSpPr/>
          <p:nvPr/>
        </p:nvGrpSpPr>
        <p:grpSpPr>
          <a:xfrm>
            <a:off x="5074274" y="4500212"/>
            <a:ext cx="214314" cy="571504"/>
            <a:chOff x="2760650" y="2786058"/>
            <a:chExt cx="214314" cy="571504"/>
          </a:xfrm>
        </p:grpSpPr>
        <p:cxnSp>
          <p:nvCxnSpPr>
            <p:cNvPr id="21" name="直接箭头连接符 20"/>
            <p:cNvCxnSpPr/>
            <p:nvPr/>
          </p:nvCxnSpPr>
          <p:spPr>
            <a:xfrm rot="5400000">
              <a:off x="2570942" y="3071016"/>
              <a:ext cx="571504" cy="1588"/>
            </a:xfrm>
            <a:prstGeom prst="straightConnector1">
              <a:avLst/>
            </a:prstGeom>
            <a:ln w="38100" cmpd="dbl">
              <a:solidFill>
                <a:srgbClr val="F398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0800000" flipV="1">
              <a:off x="2760650" y="3000372"/>
              <a:ext cx="214314" cy="142876"/>
            </a:xfrm>
            <a:prstGeom prst="line">
              <a:avLst/>
            </a:prstGeom>
            <a:ln w="38100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8208963" y="4802502"/>
            <a:ext cx="2571768" cy="182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失败：</a:t>
            </a:r>
            <a:endParaRPr lang="en-US" altLang="zh-CN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=3</a:t>
            </a:r>
          </a:p>
          <a:p>
            <a:pPr algn="l">
              <a:lnSpc>
                <a:spcPct val="150000"/>
              </a:lnSpc>
            </a:pP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=3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，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=next[3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]=2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F18FFF5F-075A-4A50-8C11-13ED4FE8A6CD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255811-19BA-4B4B-B409-1B60E48C3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54774"/>
              </p:ext>
            </p:extLst>
          </p:nvPr>
        </p:nvGraphicFramePr>
        <p:xfrm>
          <a:off x="2988640" y="1728957"/>
          <a:ext cx="6381750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6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03084" y="3943536"/>
            <a:ext cx="4000528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</a:t>
            </a:r>
            <a:r>
              <a:rPr lang="en-US" altLang="zh-CN" sz="2000" i="1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7266" y="3943536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3084" y="3657784"/>
            <a:ext cx="3857652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1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2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3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4 </a:t>
            </a:r>
            <a:r>
              <a:rPr lang="en-US" altLang="zh-CN" sz="10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zh-CN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6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7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8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03084" y="4839193"/>
            <a:ext cx="3071834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</a:t>
            </a:r>
            <a:r>
              <a:rPr lang="en-US" altLang="zh-CN" sz="2000" i="1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17266" y="4839193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03084" y="5288716"/>
            <a:ext cx="2214578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  </a:t>
            </a:r>
            <a:r>
              <a:rPr lang="en-US" altLang="zh-CN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08963" y="4737952"/>
            <a:ext cx="2714644" cy="182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失败：</a:t>
            </a:r>
            <a:endParaRPr lang="en-US" altLang="zh-CN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=3</a:t>
            </a:r>
          </a:p>
          <a:p>
            <a:pPr algn="l">
              <a:lnSpc>
                <a:spcPct val="150000"/>
              </a:lnSpc>
            </a:pP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=2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，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=next[2]=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5274654" y="4352067"/>
            <a:ext cx="285752" cy="520162"/>
            <a:chOff x="3786182" y="3143248"/>
            <a:chExt cx="285752" cy="520162"/>
          </a:xfrm>
        </p:grpSpPr>
        <p:cxnSp>
          <p:nvCxnSpPr>
            <p:cNvPr id="26" name="直接连接符 25"/>
            <p:cNvCxnSpPr/>
            <p:nvPr/>
          </p:nvCxnSpPr>
          <p:spPr>
            <a:xfrm rot="5400000">
              <a:off x="3668977" y="3260453"/>
              <a:ext cx="520162" cy="285752"/>
            </a:xfrm>
            <a:prstGeom prst="line">
              <a:avLst/>
            </a:prstGeom>
            <a:ln w="38100" cmpd="dbl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6200000" flipH="1">
              <a:off x="3863195" y="3373185"/>
              <a:ext cx="142876" cy="71438"/>
            </a:xfrm>
            <a:prstGeom prst="line">
              <a:avLst/>
            </a:prstGeom>
            <a:ln w="38100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2488572" y="4229287"/>
            <a:ext cx="714380" cy="101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=3</a:t>
            </a:r>
          </a:p>
          <a:p>
            <a:pPr algn="l">
              <a:lnSpc>
                <a:spcPct val="150000"/>
              </a:lnSpc>
            </a:pP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=2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C246521-F86C-4D90-8330-FBD2BAB56F30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1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36F6BB-1DE3-4DCB-8569-08B5DF10C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066858"/>
              </p:ext>
            </p:extLst>
          </p:nvPr>
        </p:nvGraphicFramePr>
        <p:xfrm>
          <a:off x="2869406" y="1729652"/>
          <a:ext cx="6596064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99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9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344820" y="3943536"/>
            <a:ext cx="3714776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</a:t>
            </a:r>
            <a:r>
              <a:rPr lang="en-US" altLang="zh-CN" sz="2000" i="1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59002" y="3943536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4820" y="3657784"/>
            <a:ext cx="3929090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2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5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6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7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8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0572" y="4839193"/>
            <a:ext cx="207170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</a:t>
            </a:r>
            <a:r>
              <a:rPr lang="en-US" altLang="zh-CN" sz="2000" i="1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9002" y="4839193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0572" y="5288716"/>
            <a:ext cx="2357454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zh-CN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05308" y="4770377"/>
            <a:ext cx="2714644" cy="182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失败：</a:t>
            </a:r>
            <a:endParaRPr lang="en-US" altLang="zh-CN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=3</a:t>
            </a:r>
          </a:p>
          <a:p>
            <a:pPr algn="l">
              <a:lnSpc>
                <a:spcPct val="150000"/>
              </a:lnSpc>
            </a:pP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=1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，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=next[1]=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5273514" y="4372163"/>
            <a:ext cx="500066" cy="571504"/>
            <a:chOff x="3571868" y="3143248"/>
            <a:chExt cx="500066" cy="571504"/>
          </a:xfrm>
        </p:grpSpPr>
        <p:cxnSp>
          <p:nvCxnSpPr>
            <p:cNvPr id="26" name="直接连接符 25"/>
            <p:cNvCxnSpPr/>
            <p:nvPr/>
          </p:nvCxnSpPr>
          <p:spPr>
            <a:xfrm rot="5400000">
              <a:off x="3536149" y="3178967"/>
              <a:ext cx="571504" cy="500066"/>
            </a:xfrm>
            <a:prstGeom prst="line">
              <a:avLst/>
            </a:prstGeom>
            <a:ln w="38100" cmpd="dbl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6200000" flipH="1">
              <a:off x="3772763" y="3373185"/>
              <a:ext cx="142876" cy="71438"/>
            </a:xfrm>
            <a:prstGeom prst="line">
              <a:avLst/>
            </a:prstGeom>
            <a:ln w="38100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630308" y="4229287"/>
            <a:ext cx="714380" cy="101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=3</a:t>
            </a:r>
          </a:p>
          <a:p>
            <a:pPr algn="l">
              <a:lnSpc>
                <a:spcPct val="150000"/>
              </a:lnSpc>
            </a:pP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=1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7B92FBAB-EB72-4FD2-ACF2-74F7FACFDA5F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1BBC431-C6CA-4739-B841-61FC5071F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085705"/>
              </p:ext>
            </p:extLst>
          </p:nvPr>
        </p:nvGraphicFramePr>
        <p:xfrm>
          <a:off x="2924226" y="1802105"/>
          <a:ext cx="6453192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75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10112" y="4016684"/>
            <a:ext cx="3714776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b  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4294" y="4016684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0112" y="3730932"/>
            <a:ext cx="4286280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2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3 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6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7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8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1616" y="4912341"/>
            <a:ext cx="2214578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4294" y="4912341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1616" y="5361864"/>
            <a:ext cx="2143140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2   3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22492" y="4736321"/>
            <a:ext cx="2571768" cy="182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失败：</a:t>
            </a:r>
            <a:endParaRPr lang="en-US" altLang="zh-CN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=3</a:t>
            </a:r>
          </a:p>
          <a:p>
            <a:pPr algn="l">
              <a:lnSpc>
                <a:spcPct val="150000"/>
              </a:lnSpc>
            </a:pP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=0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，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=next[0]=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5016026" y="4395071"/>
            <a:ext cx="571504" cy="571504"/>
            <a:chOff x="3500430" y="3143248"/>
            <a:chExt cx="571504" cy="571504"/>
          </a:xfrm>
        </p:grpSpPr>
        <p:cxnSp>
          <p:nvCxnSpPr>
            <p:cNvPr id="26" name="直接连接符 25"/>
            <p:cNvCxnSpPr/>
            <p:nvPr/>
          </p:nvCxnSpPr>
          <p:spPr>
            <a:xfrm rot="5400000">
              <a:off x="3500430" y="3143248"/>
              <a:ext cx="571504" cy="571504"/>
            </a:xfrm>
            <a:prstGeom prst="line">
              <a:avLst/>
            </a:prstGeom>
            <a:ln w="38100" cmpd="dbl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6200000" flipH="1">
              <a:off x="3750463" y="3362036"/>
              <a:ext cx="142876" cy="71438"/>
            </a:xfrm>
            <a:prstGeom prst="line">
              <a:avLst/>
            </a:prstGeom>
            <a:ln w="38100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495600" y="4302435"/>
            <a:ext cx="714380" cy="101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=3</a:t>
            </a:r>
          </a:p>
          <a:p>
            <a:pPr algn="l">
              <a:lnSpc>
                <a:spcPct val="150000"/>
              </a:lnSpc>
            </a:pP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=0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36D75CA7-6A6F-443E-824C-E0615A499A36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0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53BD29-F14A-45DB-92ED-321F149F5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1395926" y="1124744"/>
            <a:ext cx="9524609" cy="335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/>
              <a:t>子串：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</a:rPr>
              <a:t>一</a:t>
            </a:r>
            <a:r>
              <a:rPr lang="zh-CN" altLang="en-US" sz="2400" dirty="0">
                <a:solidFill>
                  <a:schemeClr val="tx1"/>
                </a:solidFill>
              </a:rPr>
              <a:t>个串中任意个连续字符组成的</a:t>
            </a:r>
            <a:r>
              <a:rPr lang="zh-CN" altLang="en-US" sz="2400" dirty="0"/>
              <a:t>子序列</a:t>
            </a:r>
            <a:r>
              <a:rPr lang="zh-CN" altLang="en-US" sz="2400" dirty="0">
                <a:solidFill>
                  <a:schemeClr val="tx1"/>
                </a:solidFill>
              </a:rPr>
              <a:t>（含空串）称为该串的子</a:t>
            </a:r>
            <a:r>
              <a:rPr lang="zh-CN" altLang="en-US" sz="2400">
                <a:solidFill>
                  <a:schemeClr val="tx1"/>
                </a:solidFill>
              </a:rPr>
              <a:t>串。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</a:rPr>
              <a:t>例如， “</a:t>
            </a:r>
            <a:r>
              <a:rPr lang="en-US" altLang="zh-CN" sz="2400" dirty="0" err="1">
                <a:solidFill>
                  <a:schemeClr val="tx1"/>
                </a:solidFill>
              </a:rPr>
              <a:t>abcde</a:t>
            </a:r>
            <a:r>
              <a:rPr lang="zh-CN" altLang="en-US" sz="2400" dirty="0">
                <a:solidFill>
                  <a:schemeClr val="tx1"/>
                </a:solidFill>
              </a:rPr>
              <a:t>”的子串</a:t>
            </a:r>
            <a:r>
              <a:rPr lang="zh-CN" altLang="en-US" sz="2400">
                <a:solidFill>
                  <a:schemeClr val="tx1"/>
                </a:solidFill>
              </a:rPr>
              <a:t>有：“”、“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zh-CN" altLang="en-US" sz="2400" dirty="0">
                <a:solidFill>
                  <a:schemeClr val="tx1"/>
                </a:solidFill>
              </a:rPr>
              <a:t>”</a:t>
            </a:r>
            <a:r>
              <a:rPr lang="zh-CN" altLang="en-US" sz="2400">
                <a:solidFill>
                  <a:schemeClr val="tx1"/>
                </a:solidFill>
              </a:rPr>
              <a:t>、“</a:t>
            </a:r>
            <a:r>
              <a:rPr lang="en-US" altLang="zh-CN" sz="2400" dirty="0" err="1">
                <a:solidFill>
                  <a:schemeClr val="tx1"/>
                </a:solidFill>
              </a:rPr>
              <a:t>ab</a:t>
            </a:r>
            <a:r>
              <a:rPr lang="zh-CN" altLang="en-US" sz="2400" dirty="0">
                <a:solidFill>
                  <a:schemeClr val="tx1"/>
                </a:solidFill>
              </a:rPr>
              <a:t>” </a:t>
            </a:r>
            <a:r>
              <a:rPr lang="zh-CN" altLang="en-US" sz="2400">
                <a:solidFill>
                  <a:schemeClr val="tx1"/>
                </a:solidFill>
              </a:rPr>
              <a:t>、“</a:t>
            </a:r>
            <a:r>
              <a:rPr lang="en-US" altLang="zh-CN" sz="2400" dirty="0" err="1">
                <a:solidFill>
                  <a:schemeClr val="tx1"/>
                </a:solidFill>
              </a:rPr>
              <a:t>abc</a:t>
            </a:r>
            <a:r>
              <a:rPr lang="zh-CN" altLang="en-US" sz="2400" dirty="0">
                <a:solidFill>
                  <a:schemeClr val="tx1"/>
                </a:solidFill>
              </a:rPr>
              <a:t>”</a:t>
            </a:r>
            <a:r>
              <a:rPr lang="zh-CN" altLang="en-US" sz="2400">
                <a:solidFill>
                  <a:schemeClr val="tx1"/>
                </a:solidFill>
              </a:rPr>
              <a:t>、“</a:t>
            </a:r>
            <a:r>
              <a:rPr lang="en-US" altLang="zh-CN" sz="2400" dirty="0" err="1">
                <a:solidFill>
                  <a:schemeClr val="tx1"/>
                </a:solidFill>
              </a:rPr>
              <a:t>abcd</a:t>
            </a:r>
            <a:r>
              <a:rPr lang="zh-CN" altLang="en-US" sz="2400" dirty="0">
                <a:solidFill>
                  <a:schemeClr val="tx1"/>
                </a:solidFill>
              </a:rPr>
              <a:t>”</a:t>
            </a:r>
            <a:r>
              <a:rPr lang="zh-CN" altLang="en-US" sz="2400">
                <a:solidFill>
                  <a:schemeClr val="tx1"/>
                </a:solidFill>
              </a:rPr>
              <a:t>和“</a:t>
            </a:r>
            <a:r>
              <a:rPr lang="en-US" altLang="zh-CN" sz="2400" dirty="0" err="1">
                <a:solidFill>
                  <a:schemeClr val="tx1"/>
                </a:solidFill>
              </a:rPr>
              <a:t>abcde</a:t>
            </a:r>
            <a:r>
              <a:rPr lang="zh-CN" altLang="en-US" sz="2400" dirty="0">
                <a:solidFill>
                  <a:schemeClr val="tx1"/>
                </a:solidFill>
              </a:rPr>
              <a:t>”等</a:t>
            </a:r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1424394" y="5316858"/>
            <a:ext cx="6102847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l">
              <a:defRPr sz="200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defRPr>
            </a:lvl1pPr>
          </a:lstStyle>
          <a:p>
            <a:r>
              <a:rPr lang="zh-CN" altLang="en-US" sz="2400" dirty="0"/>
              <a:t>真子串</a:t>
            </a:r>
            <a:r>
              <a:rPr lang="zh-CN" altLang="en-US" sz="2400" dirty="0">
                <a:solidFill>
                  <a:schemeClr val="tx1"/>
                </a:solidFill>
              </a:rPr>
              <a:t>是指不包含自身的所有子串。</a:t>
            </a:r>
          </a:p>
        </p:txBody>
      </p:sp>
      <p:pic>
        <p:nvPicPr>
          <p:cNvPr id="7" name="图片 6" descr="乐高玩具&#10;&#10;低可信度描述已自动生成">
            <a:extLst>
              <a:ext uri="{FF2B5EF4-FFF2-40B4-BE49-F238E27FC236}">
                <a16:creationId xmlns:a16="http://schemas.microsoft.com/office/drawing/2014/main" id="{9E938F23-2AD0-42A5-8136-775A622E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86438">
            <a:off x="5402038" y="4436235"/>
            <a:ext cx="7866029" cy="484353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93103265-CB07-4D08-8A6F-8057D93F9F0F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270050"/>
              </p:ext>
            </p:extLst>
          </p:nvPr>
        </p:nvGraphicFramePr>
        <p:xfrm>
          <a:off x="2985216" y="1738289"/>
          <a:ext cx="6453192" cy="1249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75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24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24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24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24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24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next[j]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354792" y="3972964"/>
            <a:ext cx="3929090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b  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9598" y="3952868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4792" y="3687212"/>
            <a:ext cx="3786214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2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 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7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8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5404" y="4788237"/>
            <a:ext cx="2214578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9598" y="4808333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5404" y="5237760"/>
            <a:ext cx="2286016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05669" y="4994971"/>
            <a:ext cx="3086828" cy="152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成功匹配：</a:t>
            </a:r>
            <a:endParaRPr lang="en-US" altLang="zh-CN" dirty="0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3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返回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-t.length</a:t>
            </a:r>
          </a:p>
          <a:p>
            <a:pPr algn="l">
              <a:lnSpc>
                <a:spcPts val="3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=9-5=4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rot="5400000">
            <a:off x="5684239" y="4361670"/>
            <a:ext cx="571504" cy="500066"/>
          </a:xfrm>
          <a:prstGeom prst="straightConnector1">
            <a:avLst/>
          </a:prstGeom>
          <a:ln w="19050">
            <a:solidFill>
              <a:srgbClr val="CE3B37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09936" y="3429001"/>
            <a:ext cx="1428760" cy="276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因为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++;</a:t>
            </a:r>
          </a:p>
          <a:p>
            <a:pPr>
              <a:lnSpc>
                <a:spcPts val="2600"/>
              </a:lnSpc>
            </a:pP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++;</a:t>
            </a:r>
          </a:p>
          <a:p>
            <a:pPr>
              <a:lnSpc>
                <a:spcPts val="26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即：</a:t>
            </a:r>
            <a:endParaRPr lang="en-US" altLang="zh-CN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=4</a:t>
            </a:r>
          </a:p>
          <a:p>
            <a:pPr>
              <a:lnSpc>
                <a:spcPts val="2600"/>
              </a:lnSpc>
            </a:pP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=0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rot="5400000">
            <a:off x="6071572" y="4361670"/>
            <a:ext cx="571504" cy="500066"/>
          </a:xfrm>
          <a:prstGeom prst="straightConnector1">
            <a:avLst/>
          </a:prstGeom>
          <a:ln w="19050">
            <a:solidFill>
              <a:srgbClr val="CE3B37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>
            <a:off x="6435617" y="4361670"/>
            <a:ext cx="571504" cy="500066"/>
          </a:xfrm>
          <a:prstGeom prst="straightConnector1">
            <a:avLst/>
          </a:prstGeom>
          <a:ln w="19050">
            <a:solidFill>
              <a:srgbClr val="CE3B37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5400000">
            <a:off x="6898685" y="4361670"/>
            <a:ext cx="571504" cy="500066"/>
          </a:xfrm>
          <a:prstGeom prst="straightConnector1">
            <a:avLst/>
          </a:prstGeom>
          <a:ln w="19050">
            <a:solidFill>
              <a:srgbClr val="CE3B37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>
            <a:off x="7307217" y="4361670"/>
            <a:ext cx="571504" cy="500066"/>
          </a:xfrm>
          <a:prstGeom prst="straightConnector1">
            <a:avLst/>
          </a:prstGeom>
          <a:ln w="19050">
            <a:solidFill>
              <a:srgbClr val="CE3B37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rot="5400000">
            <a:off x="7592969" y="4361670"/>
            <a:ext cx="571504" cy="500066"/>
          </a:xfrm>
          <a:prstGeom prst="straightConnector1">
            <a:avLst/>
          </a:prstGeom>
          <a:ln w="19050">
            <a:solidFill>
              <a:srgbClr val="CE3B37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>
            <a:extLst>
              <a:ext uri="{FF2B5EF4-FFF2-40B4-BE49-F238E27FC236}">
                <a16:creationId xmlns:a16="http://schemas.microsoft.com/office/drawing/2014/main" id="{04CF9241-3F69-4D19-ABCD-590227002519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8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276E6A-28C2-4BBC-BC8A-29B1A7762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505411"/>
              </p:ext>
            </p:extLst>
          </p:nvPr>
        </p:nvGraphicFramePr>
        <p:xfrm>
          <a:off x="2983506" y="1524491"/>
          <a:ext cx="6453192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75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2235" y="5648895"/>
            <a:ext cx="364333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因为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t[3]=t[2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]=t[1]=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t[0]='</a:t>
            </a: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a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'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pSp>
        <p:nvGrpSpPr>
          <p:cNvPr id="14" name="组合 36"/>
          <p:cNvGrpSpPr/>
          <p:nvPr/>
        </p:nvGrpSpPr>
        <p:grpSpPr>
          <a:xfrm>
            <a:off x="5037119" y="6007887"/>
            <a:ext cx="2643206" cy="914452"/>
            <a:chOff x="2928926" y="4692752"/>
            <a:chExt cx="2643206" cy="914452"/>
          </a:xfrm>
        </p:grpSpPr>
        <p:sp>
          <p:nvSpPr>
            <p:cNvPr id="10" name="下箭头 9"/>
            <p:cNvSpPr/>
            <p:nvPr/>
          </p:nvSpPr>
          <p:spPr bwMode="auto">
            <a:xfrm>
              <a:off x="3857619" y="4692752"/>
              <a:ext cx="238149" cy="379321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28926" y="4929198"/>
              <a:ext cx="714380" cy="678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=3</a:t>
              </a:r>
            </a:p>
            <a:p>
              <a:pPr algn="l"/>
              <a:r>
                <a:rPr lang="en-US" altLang="zh-CN" sz="1800" i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lang="en-US" altLang="zh-CN" sz="180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=3</a:t>
              </a:r>
              <a:endPara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  <p:sp>
          <p:nvSpPr>
            <p:cNvPr id="13" name="右箭头 12"/>
            <p:cNvSpPr/>
            <p:nvPr/>
          </p:nvSpPr>
          <p:spPr bwMode="auto">
            <a:xfrm>
              <a:off x="3714744" y="5143512"/>
              <a:ext cx="571504" cy="285752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29124" y="4929198"/>
              <a:ext cx="1143008" cy="678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=3</a:t>
              </a:r>
            </a:p>
            <a:p>
              <a:pPr algn="l"/>
              <a:r>
                <a:rPr lang="en-US" altLang="zh-CN" sz="1800" i="1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j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=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+mj-ea"/>
                  <a:cs typeface="Consolas" pitchFamily="49" charset="0"/>
                </a:rPr>
                <a:t>-</a:t>
              </a:r>
              <a:r>
                <a:rPr lang="en-US" altLang="zh-CN" sz="1800" dirty="0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1</a:t>
              </a:r>
              <a:endPara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69260" y="3518261"/>
            <a:ext cx="714380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=3</a:t>
            </a:r>
          </a:p>
          <a:p>
            <a:pPr algn="l"/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j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=3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12070" y="4601690"/>
            <a:ext cx="998544" cy="66479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将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s[</a:t>
            </a:r>
            <a:r>
              <a:rPr lang="en-US" altLang="zh-CN" sz="1800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i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]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与</a:t>
            </a:r>
            <a:r>
              <a: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t[3]</a:t>
            </a:r>
            <a:r>
              <a: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匹配</a:t>
            </a:r>
            <a:endParaRPr lang="en-US" altLang="zh-CN" sz="18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rot="5400000">
            <a:off x="3269260" y="4394711"/>
            <a:ext cx="428628" cy="1588"/>
          </a:xfrm>
          <a:prstGeom prst="straightConnector1">
            <a:avLst/>
          </a:prstGeom>
          <a:ln w="28575">
            <a:solidFill>
              <a:srgbClr val="008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37"/>
          <p:cNvGrpSpPr/>
          <p:nvPr/>
        </p:nvGrpSpPr>
        <p:grpSpPr>
          <a:xfrm>
            <a:off x="4055078" y="3518262"/>
            <a:ext cx="1428760" cy="1734731"/>
            <a:chOff x="2071670" y="2065184"/>
            <a:chExt cx="1428760" cy="1734731"/>
          </a:xfrm>
        </p:grpSpPr>
        <p:sp>
          <p:nvSpPr>
            <p:cNvPr id="2" name="TextBox 1"/>
            <p:cNvSpPr txBox="1"/>
            <p:nvPr/>
          </p:nvSpPr>
          <p:spPr>
            <a:xfrm>
              <a:off x="2714612" y="2065184"/>
              <a:ext cx="714380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=3</a:t>
              </a:r>
            </a:p>
            <a:p>
              <a:pPr algn="l"/>
              <a:r>
                <a:rPr lang="en-US" altLang="zh-CN" sz="18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=2</a:t>
              </a:r>
              <a:endPara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17" name="右箭头 16"/>
            <p:cNvSpPr/>
            <p:nvPr/>
          </p:nvSpPr>
          <p:spPr bwMode="auto">
            <a:xfrm>
              <a:off x="2071670" y="2285992"/>
              <a:ext cx="571504" cy="285752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28860" y="3135118"/>
              <a:ext cx="1071570" cy="6647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s[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与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t[2]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匹配</a:t>
              </a:r>
              <a:endPara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 rot="5400000">
              <a:off x="2786050" y="2928140"/>
              <a:ext cx="428628" cy="1588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38"/>
          <p:cNvGrpSpPr/>
          <p:nvPr/>
        </p:nvGrpSpPr>
        <p:grpSpPr>
          <a:xfrm>
            <a:off x="5483838" y="3518262"/>
            <a:ext cx="1428760" cy="1734731"/>
            <a:chOff x="3500430" y="2065184"/>
            <a:chExt cx="1428760" cy="1734731"/>
          </a:xfrm>
        </p:grpSpPr>
        <p:sp>
          <p:nvSpPr>
            <p:cNvPr id="4" name="右箭头 3"/>
            <p:cNvSpPr/>
            <p:nvPr/>
          </p:nvSpPr>
          <p:spPr bwMode="auto">
            <a:xfrm>
              <a:off x="3500430" y="2285992"/>
              <a:ext cx="571504" cy="285752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14810" y="2065184"/>
              <a:ext cx="714380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=3</a:t>
              </a:r>
            </a:p>
            <a:p>
              <a:pPr algn="l"/>
              <a:r>
                <a:rPr lang="en-US" altLang="zh-CN" sz="18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=1</a:t>
              </a:r>
              <a:endPara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57620" y="3135118"/>
              <a:ext cx="998544" cy="6647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s[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与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t[1]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匹配</a:t>
              </a:r>
              <a:endPara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27" name="直接箭头连接符 26"/>
            <p:cNvCxnSpPr/>
            <p:nvPr/>
          </p:nvCxnSpPr>
          <p:spPr>
            <a:xfrm rot="5400000">
              <a:off x="4214810" y="2928140"/>
              <a:ext cx="428628" cy="1588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39"/>
          <p:cNvGrpSpPr/>
          <p:nvPr/>
        </p:nvGrpSpPr>
        <p:grpSpPr>
          <a:xfrm>
            <a:off x="6912598" y="3518262"/>
            <a:ext cx="1428760" cy="1748225"/>
            <a:chOff x="4929190" y="2065184"/>
            <a:chExt cx="1428760" cy="1748225"/>
          </a:xfrm>
        </p:grpSpPr>
        <p:sp>
          <p:nvSpPr>
            <p:cNvPr id="6" name="右箭头 5"/>
            <p:cNvSpPr/>
            <p:nvPr/>
          </p:nvSpPr>
          <p:spPr bwMode="auto">
            <a:xfrm>
              <a:off x="4929190" y="2279498"/>
              <a:ext cx="571504" cy="285752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43570" y="2065184"/>
              <a:ext cx="714380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=3</a:t>
              </a:r>
            </a:p>
            <a:p>
              <a:pPr algn="l"/>
              <a:r>
                <a:rPr lang="en-US" altLang="zh-CN" sz="18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=0</a:t>
              </a:r>
              <a:endPara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57818" y="3148612"/>
              <a:ext cx="998544" cy="6647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s[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与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t[0]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匹配</a:t>
              </a:r>
              <a:endPara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 rot="5400000">
              <a:off x="5715008" y="2941634"/>
              <a:ext cx="428628" cy="1588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40"/>
          <p:cNvGrpSpPr/>
          <p:nvPr/>
        </p:nvGrpSpPr>
        <p:grpSpPr>
          <a:xfrm>
            <a:off x="8269920" y="3518262"/>
            <a:ext cx="1714512" cy="1734731"/>
            <a:chOff x="6286512" y="2065184"/>
            <a:chExt cx="1714512" cy="1734731"/>
          </a:xfrm>
        </p:grpSpPr>
        <p:sp>
          <p:nvSpPr>
            <p:cNvPr id="8" name="右箭头 7"/>
            <p:cNvSpPr/>
            <p:nvPr/>
          </p:nvSpPr>
          <p:spPr bwMode="auto">
            <a:xfrm>
              <a:off x="6286512" y="2279498"/>
              <a:ext cx="571504" cy="285752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00892" y="2065184"/>
              <a:ext cx="1000132" cy="67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i="1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=3</a:t>
              </a:r>
            </a:p>
            <a:p>
              <a:pPr algn="l"/>
              <a:r>
                <a:rPr lang="en-US" altLang="zh-CN" sz="1800" i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j</a:t>
              </a:r>
              <a:r>
                <a:rPr lang="en-US" altLang="zh-CN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=-1</a:t>
              </a:r>
              <a:endParaRPr lang="zh-CN" alt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5140" y="3135118"/>
              <a:ext cx="998544" cy="6647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将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s[</a:t>
              </a:r>
              <a:r>
                <a:rPr lang="en-US" altLang="zh-CN" sz="1800" i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i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+1]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与</a:t>
              </a:r>
              <a:r>
                <a:rPr lang="en-US" altLang="zh-CN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t[0]</a:t>
              </a:r>
              <a:r>
                <a:rPr lang="zh-CN" altLang="en-US" sz="1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匹配</a:t>
              </a:r>
              <a:endParaRPr lang="en-US" altLang="zh-CN" sz="1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 rot="5400000">
              <a:off x="7072330" y="2928140"/>
              <a:ext cx="428628" cy="1588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4016344" y="3405405"/>
            <a:ext cx="5072098" cy="2485590"/>
            <a:chOff x="2000232" y="2043160"/>
            <a:chExt cx="5072098" cy="2485590"/>
          </a:xfrm>
        </p:grpSpPr>
        <p:sp>
          <p:nvSpPr>
            <p:cNvPr id="32" name="矩形 31"/>
            <p:cNvSpPr/>
            <p:nvPr/>
          </p:nvSpPr>
          <p:spPr bwMode="auto">
            <a:xfrm>
              <a:off x="2000232" y="2043160"/>
              <a:ext cx="4429156" cy="200026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8000"/>
              </a:schemeClr>
            </a:solidFill>
            <a:ln w="38100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00694" y="4214818"/>
              <a:ext cx="1571636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rgbClr val="CE3B37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是不必要的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 rot="5400000">
              <a:off x="5892760" y="4148944"/>
              <a:ext cx="216000" cy="1588"/>
            </a:xfrm>
            <a:prstGeom prst="line">
              <a:avLst/>
            </a:prstGeom>
            <a:ln w="38100">
              <a:solidFill>
                <a:srgbClr val="008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2232615" y="2876354"/>
            <a:ext cx="235745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前面的匹配过程：</a:t>
            </a: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A15F1907-5784-4F73-95CC-0DFE29B5CAFA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4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B66516-C10B-4B1F-B8EC-E0D028BCB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59932" y="1416969"/>
            <a:ext cx="357190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将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</a:t>
            </a:r>
            <a:r>
              <a:rPr lang="zh-CN" altLang="en-US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改为</a:t>
            </a:r>
            <a:r>
              <a:rPr lang="en-US" altLang="zh-CN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nextval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917548"/>
              </p:ext>
            </p:extLst>
          </p:nvPr>
        </p:nvGraphicFramePr>
        <p:xfrm>
          <a:off x="2565898" y="1959012"/>
          <a:ext cx="7143798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nextval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83832" y="3131717"/>
            <a:ext cx="648000" cy="2255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-1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3322" y="3131717"/>
            <a:ext cx="648000" cy="2255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-1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0948" y="3131717"/>
            <a:ext cx="648000" cy="2255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-1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08080" y="3131717"/>
            <a:ext cx="648000" cy="2255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-1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8212" y="3131717"/>
            <a:ext cx="648000" cy="2255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7586" y="3604282"/>
            <a:ext cx="3857652" cy="67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next[1]=0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t[1]=t[next[1]]=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t[0]='</a:t>
            </a: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0534" y="4318020"/>
            <a:ext cx="4143404" cy="31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∴ 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nextval[1</a:t>
            </a:r>
            <a:r>
              <a:rPr lang="en-US" altLang="zh-CN" sz="18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]=</a:t>
            </a:r>
            <a:r>
              <a:rPr lang="en-US" altLang="zh-CN" sz="1800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nextval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[0]=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7728" y="3501008"/>
            <a:ext cx="3714776" cy="31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t[4]='</a:t>
            </a: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' 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+mj-ea"/>
                <a:cs typeface="Consolas" pitchFamily="49" charset="0"/>
              </a:rPr>
              <a:t>≠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t[next[4]]='</a:t>
            </a: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0604" y="4001074"/>
            <a:ext cx="3214710" cy="31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∴ </a:t>
            </a:r>
            <a:r>
              <a:rPr lang="en-US" altLang="zh-CN" sz="180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nextval[4</a:t>
            </a:r>
            <a:r>
              <a:rPr lang="en-US" altLang="zh-CN" sz="1800" dirty="0">
                <a:solidFill>
                  <a:srgbClr val="CE3B37"/>
                </a:solidFill>
                <a:latin typeface="Consolas" pitchFamily="49" charset="0"/>
                <a:cs typeface="Consolas" pitchFamily="49" charset="0"/>
              </a:rPr>
              <a:t>]=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next[4]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1751" y="6405841"/>
            <a:ext cx="657229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用</a:t>
            </a:r>
            <a:r>
              <a:rPr lang="en-US" altLang="zh-CN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nextval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取代</a:t>
            </a:r>
            <a:r>
              <a:rPr lang="en-US" altLang="zh-CN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next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，得到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改进的</a:t>
            </a:r>
            <a:r>
              <a:rPr lang="en-US" altLang="zh-CN" dirty="0" err="1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KMP</a:t>
            </a: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</a:t>
            </a:r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。</a:t>
            </a:r>
          </a:p>
        </p:txBody>
      </p:sp>
      <p:grpSp>
        <p:nvGrpSpPr>
          <p:cNvPr id="2" name="组合 18"/>
          <p:cNvGrpSpPr/>
          <p:nvPr/>
        </p:nvGrpSpPr>
        <p:grpSpPr>
          <a:xfrm>
            <a:off x="2548726" y="4554482"/>
            <a:ext cx="7358114" cy="1745905"/>
            <a:chOff x="1071538" y="4007297"/>
            <a:chExt cx="7358114" cy="1745905"/>
          </a:xfrm>
        </p:grpSpPr>
        <p:sp>
          <p:nvSpPr>
            <p:cNvPr id="17" name="TextBox 16"/>
            <p:cNvSpPr txBox="1"/>
            <p:nvPr/>
          </p:nvSpPr>
          <p:spPr>
            <a:xfrm>
              <a:off x="1071538" y="4488652"/>
              <a:ext cx="7358114" cy="1264550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144000" tIns="108000" bIns="108000" rtlCol="0">
              <a:spAutoFit/>
            </a:bodyPr>
            <a:lstStyle/>
            <a:p>
              <a:pPr marL="457200" indent="-457200" algn="l"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en-US" altLang="zh-CN" sz="2000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nextval[0]=-1</a:t>
              </a:r>
            </a:p>
            <a:p>
              <a:pPr marL="457200" indent="-457200" algn="l"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当</a:t>
              </a:r>
              <a:r>
                <a:rPr lang="en-US" altLang="zh-CN" sz="2000">
                  <a:latin typeface="Consolas" pitchFamily="49" charset="0"/>
                  <a:ea typeface="仿宋" pitchFamily="49" charset="-122"/>
                  <a:cs typeface="Consolas" pitchFamily="49" charset="0"/>
                </a:rPr>
                <a:t>t[</a:t>
              </a:r>
              <a:r>
                <a:rPr lang="en-US" altLang="zh-CN" sz="2000" i="1"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2000">
                  <a:latin typeface="Consolas" pitchFamily="49" charset="0"/>
                  <a:ea typeface="仿宋" pitchFamily="49" charset="-122"/>
                  <a:cs typeface="Consolas" pitchFamily="49" charset="0"/>
                </a:rPr>
                <a:t>]=t[next[</a:t>
              </a:r>
              <a:r>
                <a:rPr lang="en-US" altLang="zh-CN" sz="2000" i="1"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2000">
                  <a:latin typeface="Consolas" pitchFamily="49" charset="0"/>
                  <a:ea typeface="仿宋" pitchFamily="49" charset="-122"/>
                  <a:cs typeface="Consolas" pitchFamily="49" charset="0"/>
                </a:rPr>
                <a:t>]]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时</a:t>
              </a:r>
              <a:r>
                <a:rPr lang="zh-CN" altLang="en-US" sz="2000">
                  <a:latin typeface="Consolas" pitchFamily="49" charset="0"/>
                  <a:ea typeface="仿宋" pitchFamily="49" charset="-122"/>
                  <a:cs typeface="Consolas" pitchFamily="49" charset="0"/>
                </a:rPr>
                <a:t>：</a:t>
              </a:r>
              <a:r>
                <a:rPr lang="en-US" altLang="zh-CN" sz="2000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nextval[</a:t>
              </a:r>
              <a:r>
                <a:rPr lang="en-US" altLang="zh-CN" sz="2000" i="1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2000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]=nextval[next[</a:t>
              </a:r>
              <a:r>
                <a:rPr lang="en-US" altLang="zh-CN" sz="2000" i="1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2000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]]</a:t>
              </a:r>
            </a:p>
            <a:p>
              <a:pPr marL="457200" indent="-457200" algn="l">
                <a:buClr>
                  <a:srgbClr val="F39801"/>
                </a:buClr>
                <a:buFont typeface="Wingdings" panose="05000000000000000000" pitchFamily="2" charset="2"/>
                <a:buChar char="l"/>
              </a:pP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  <a:cs typeface="Consolas" pitchFamily="49" charset="0"/>
                </a:rPr>
                <a:t>否则： </a:t>
              </a:r>
              <a:r>
                <a:rPr lang="en-US" altLang="zh-CN" sz="2000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nextval[</a:t>
              </a:r>
              <a:r>
                <a:rPr lang="en-US" altLang="zh-CN" sz="2000" i="1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2000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]=next[</a:t>
              </a:r>
              <a:r>
                <a:rPr lang="en-US" altLang="zh-CN" sz="2000" i="1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j</a:t>
              </a:r>
              <a:r>
                <a:rPr lang="en-US" altLang="zh-CN" sz="2000">
                  <a:solidFill>
                    <a:srgbClr val="C00000"/>
                  </a:solidFill>
                  <a:latin typeface="Consolas" pitchFamily="49" charset="0"/>
                  <a:ea typeface="仿宋" pitchFamily="49" charset="-122"/>
                  <a:cs typeface="Consolas" pitchFamily="49" charset="0"/>
                </a:rPr>
                <a:t>]</a:t>
              </a:r>
              <a:endParaRPr lang="zh-CN" altLang="en-US" sz="2000">
                <a:solidFill>
                  <a:srgbClr val="C00000"/>
                </a:solidFill>
                <a:latin typeface="Consolas" pitchFamily="49" charset="0"/>
                <a:ea typeface="仿宋" pitchFamily="49" charset="-122"/>
                <a:cs typeface="Consolas" pitchFamily="49" charset="0"/>
              </a:endParaRPr>
            </a:p>
          </p:txBody>
        </p:sp>
        <p:sp>
          <p:nvSpPr>
            <p:cNvPr id="18" name="下箭头 17"/>
            <p:cNvSpPr/>
            <p:nvPr/>
          </p:nvSpPr>
          <p:spPr bwMode="auto">
            <a:xfrm>
              <a:off x="4583093" y="4007297"/>
              <a:ext cx="214314" cy="428628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80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0" name="TextBox 3">
            <a:extLst>
              <a:ext uri="{FF2B5EF4-FFF2-40B4-BE49-F238E27FC236}">
                <a16:creationId xmlns:a16="http://schemas.microsoft.com/office/drawing/2014/main" id="{1108FDA4-4C02-497E-802B-5D1103E80214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2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DB27A8C-9312-4546-9804-81AAC75EF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2" grpId="1"/>
      <p:bldP spid="13" grpId="0"/>
      <p:bldP spid="13" grpId="1"/>
      <p:bldP spid="14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6844" y="1568203"/>
            <a:ext cx="428628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使用改进后的</a:t>
            </a:r>
            <a:r>
              <a:rPr lang="en-US" altLang="zh-CN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KMP</a:t>
            </a:r>
            <a:r>
              <a:rPr lang="zh-CN" altLang="en-US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算法示例：</a:t>
            </a:r>
            <a:endParaRPr lang="zh-CN" altLang="en-US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50009"/>
              </p:ext>
            </p:extLst>
          </p:nvPr>
        </p:nvGraphicFramePr>
        <p:xfrm>
          <a:off x="2452664" y="2228457"/>
          <a:ext cx="7143798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nextval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j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j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238480" y="4160130"/>
            <a:ext cx="3714776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b  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52662" y="4160130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8480" y="3874378"/>
            <a:ext cx="3786214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1   2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7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8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38480" y="5055787"/>
            <a:ext cx="2286016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52662" y="5055787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38480" y="5505310"/>
            <a:ext cx="2357454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2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3  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rot="5400000">
            <a:off x="3095604" y="4834317"/>
            <a:ext cx="571504" cy="1588"/>
          </a:xfrm>
          <a:prstGeom prst="straightConnector1">
            <a:avLst/>
          </a:prstGeom>
          <a:ln w="3810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5400000">
            <a:off x="3525026" y="4833523"/>
            <a:ext cx="571504" cy="1588"/>
          </a:xfrm>
          <a:prstGeom prst="straightConnector1">
            <a:avLst/>
          </a:prstGeom>
          <a:ln w="3810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5400000">
            <a:off x="3952066" y="4833523"/>
            <a:ext cx="571504" cy="1588"/>
          </a:xfrm>
          <a:prstGeom prst="straightConnector1">
            <a:avLst/>
          </a:prstGeom>
          <a:ln w="3810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35"/>
          <p:cNvGrpSpPr/>
          <p:nvPr/>
        </p:nvGrpSpPr>
        <p:grpSpPr>
          <a:xfrm>
            <a:off x="4555610" y="4548565"/>
            <a:ext cx="214314" cy="571504"/>
            <a:chOff x="2760650" y="2786058"/>
            <a:chExt cx="214314" cy="571504"/>
          </a:xfrm>
        </p:grpSpPr>
        <p:cxnSp>
          <p:nvCxnSpPr>
            <p:cNvPr id="37" name="直接箭头连接符 36"/>
            <p:cNvCxnSpPr/>
            <p:nvPr/>
          </p:nvCxnSpPr>
          <p:spPr>
            <a:xfrm rot="5400000">
              <a:off x="2570942" y="3071016"/>
              <a:ext cx="571504" cy="1588"/>
            </a:xfrm>
            <a:prstGeom prst="straightConnector1">
              <a:avLst/>
            </a:prstGeom>
            <a:ln w="38100" cmpd="dbl">
              <a:solidFill>
                <a:srgbClr val="F398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10800000" flipV="1">
              <a:off x="2760650" y="3000372"/>
              <a:ext cx="214314" cy="142876"/>
            </a:xfrm>
            <a:prstGeom prst="line">
              <a:avLst/>
            </a:prstGeom>
            <a:ln w="38100">
              <a:solidFill>
                <a:srgbClr val="F3980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8167702" y="4738240"/>
            <a:ext cx="3143272" cy="182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E3B37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失败：</a:t>
            </a:r>
            <a:endParaRPr lang="en-US" altLang="zh-CN" dirty="0">
              <a:solidFill>
                <a:srgbClr val="CE3B37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i="1" dirty="0" err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=3</a:t>
            </a:r>
          </a:p>
          <a:p>
            <a:pPr algn="l">
              <a:lnSpc>
                <a:spcPct val="150000"/>
              </a:lnSpc>
            </a:pP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=3</a:t>
            </a:r>
            <a:r>
              <a:rPr lang="zh-CN" altLang="en-US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，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=nextval[3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]=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5A428B3C-7D57-481C-995E-1C343C88BB5A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1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C96F2B4-ACB0-4611-9E17-409EED9F9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13486" y="3767781"/>
            <a:ext cx="3714776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b  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0304" y="3767781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3486" y="3482029"/>
            <a:ext cx="3857652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2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 </a:t>
            </a:r>
            <a:r>
              <a:rPr lang="en-US" altLang="zh-CN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r>
              <a:rPr lang="en-US" altLang="zh-CN" sz="14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6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7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8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6254" y="4663438"/>
            <a:ext cx="207170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  a  a  a  b</a:t>
            </a:r>
            <a:endParaRPr lang="zh-CN" altLang="en-US" sz="2000" i="1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0304" y="4663438"/>
            <a:ext cx="642942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6254" y="5112961"/>
            <a:ext cx="2571768" cy="29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0  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  </a:t>
            </a:r>
            <a:r>
              <a:rPr lang="en-US" altLang="zh-CN" sz="12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zh-CN" sz="12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 </a:t>
            </a:r>
            <a:endParaRPr lang="zh-CN" altLang="en-US" sz="1600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8337" y="4752717"/>
            <a:ext cx="2857520" cy="152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成功匹配：</a:t>
            </a:r>
            <a:endParaRPr lang="en-US" altLang="zh-CN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  <a:p>
            <a:pPr algn="l">
              <a:lnSpc>
                <a:spcPts val="3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  返回</a:t>
            </a:r>
            <a:r>
              <a:rPr lang="en-US" altLang="zh-CN" sz="2000" i="1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-t.length</a:t>
            </a:r>
          </a:p>
          <a:p>
            <a:pPr algn="l">
              <a:lnSpc>
                <a:spcPts val="3000"/>
              </a:lnSpc>
            </a:pPr>
            <a:r>
              <a:rPr lang="en-US" altLang="zh-CN" sz="2000">
                <a:solidFill>
                  <a:schemeClr val="tx1"/>
                </a:solidFill>
                <a:latin typeface="Consolas" pitchFamily="49" charset="0"/>
                <a:ea typeface="仿宋" pitchFamily="49" charset="-122"/>
                <a:cs typeface="Consolas" pitchFamily="49" charset="0"/>
              </a:rPr>
              <a:t>     =9-5=4</a:t>
            </a:r>
            <a:endParaRPr lang="zh-CN" altLang="en-US" sz="2000" dirty="0">
              <a:solidFill>
                <a:schemeClr val="tx1"/>
              </a:solidFill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rot="5400000">
            <a:off x="5384849" y="4206727"/>
            <a:ext cx="571504" cy="500066"/>
          </a:xfrm>
          <a:prstGeom prst="straightConnector1">
            <a:avLst/>
          </a:prstGeom>
          <a:ln w="3810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90174" y="3198251"/>
            <a:ext cx="1285884" cy="305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因为</a:t>
            </a:r>
            <a:r>
              <a:rPr lang="en-US" altLang="zh-CN" sz="1800" i="1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-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：</a:t>
            </a:r>
            <a:endParaRPr lang="en-US" altLang="zh-CN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zh-CN" sz="1800" i="1" dirty="0" err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++;</a:t>
            </a:r>
          </a:p>
          <a:p>
            <a:pPr>
              <a:lnSpc>
                <a:spcPts val="3000"/>
              </a:lnSpc>
            </a:pP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++;</a:t>
            </a:r>
          </a:p>
          <a:p>
            <a:pPr>
              <a:lnSpc>
                <a:spcPts val="3000"/>
              </a:lnSpc>
            </a:pPr>
            <a:r>
              <a:rPr lang="zh-CN" altLang="en-US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即</a:t>
            </a:r>
            <a:endParaRPr lang="en-US" altLang="zh-CN" sz="180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  <a:p>
            <a:pPr>
              <a:lnSpc>
                <a:spcPts val="3000"/>
              </a:lnSpc>
            </a:pP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i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=4</a:t>
            </a:r>
          </a:p>
          <a:p>
            <a:pPr>
              <a:lnSpc>
                <a:spcPts val="3000"/>
              </a:lnSpc>
            </a:pPr>
            <a:r>
              <a:rPr lang="en-US" altLang="zh-CN" sz="1800" i="1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j</a:t>
            </a:r>
            <a:r>
              <a:rPr lang="en-US" altLang="zh-CN" sz="1800">
                <a:solidFill>
                  <a:schemeClr val="tx1"/>
                </a:solidFill>
                <a:latin typeface="Consolas" pitchFamily="49" charset="0"/>
                <a:ea typeface="楷体" pitchFamily="49" charset="-122"/>
                <a:cs typeface="Consolas" pitchFamily="49" charset="0"/>
              </a:rPr>
              <a:t>=0</a:t>
            </a:r>
            <a:endParaRPr lang="zh-CN" altLang="en-US" sz="1800" dirty="0">
              <a:solidFill>
                <a:schemeClr val="tx1"/>
              </a:solidFill>
              <a:latin typeface="Consolas" pitchFamily="49" charset="0"/>
              <a:ea typeface="楷体" pitchFamily="49" charset="-122"/>
              <a:cs typeface="Consolas" pitchFamily="49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rot="5400000">
            <a:off x="5822422" y="4206727"/>
            <a:ext cx="571504" cy="500066"/>
          </a:xfrm>
          <a:prstGeom prst="straightConnector1">
            <a:avLst/>
          </a:prstGeom>
          <a:ln w="3810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>
            <a:off x="6232057" y="4206727"/>
            <a:ext cx="571504" cy="500066"/>
          </a:xfrm>
          <a:prstGeom prst="straightConnector1">
            <a:avLst/>
          </a:prstGeom>
          <a:ln w="3810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5400000">
            <a:off x="6641691" y="4196679"/>
            <a:ext cx="571504" cy="500066"/>
          </a:xfrm>
          <a:prstGeom prst="straightConnector1">
            <a:avLst/>
          </a:prstGeom>
          <a:ln w="3810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>
            <a:off x="7068115" y="4206727"/>
            <a:ext cx="571504" cy="500066"/>
          </a:xfrm>
          <a:prstGeom prst="straightConnector1">
            <a:avLst/>
          </a:prstGeom>
          <a:ln w="3810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rot="5400000">
            <a:off x="7456551" y="4206727"/>
            <a:ext cx="571504" cy="500066"/>
          </a:xfrm>
          <a:prstGeom prst="straightConnector1">
            <a:avLst/>
          </a:prstGeom>
          <a:ln w="38100">
            <a:solidFill>
              <a:srgbClr val="F3980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712299"/>
              </p:ext>
            </p:extLst>
          </p:nvPr>
        </p:nvGraphicFramePr>
        <p:xfrm>
          <a:off x="2634486" y="1621794"/>
          <a:ext cx="7143798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j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t[j]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CE3B37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b</a:t>
                      </a:r>
                      <a:endParaRPr lang="zh-CN" altLang="en-US" sz="1800" b="1" i="1" dirty="0">
                        <a:solidFill>
                          <a:srgbClr val="CE3B37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nextval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[j]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j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+mj-ea"/>
                          <a:cs typeface="Consolas" pitchFamily="49" charset="0"/>
                        </a:rPr>
                        <a:t>-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Consolas" pitchFamily="49" charset="0"/>
                          <a:ea typeface="楷体" pitchFamily="49" charset="-122"/>
                          <a:cs typeface="Consolas" pitchFamily="49" charset="0"/>
                        </a:rPr>
                        <a:t>3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Consolas" pitchFamily="49" charset="0"/>
                        <a:ea typeface="楷体" pitchFamily="49" charset="-122"/>
                        <a:cs typeface="Consolas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组合 27"/>
          <p:cNvGrpSpPr/>
          <p:nvPr/>
        </p:nvGrpSpPr>
        <p:grpSpPr>
          <a:xfrm>
            <a:off x="3067836" y="5862420"/>
            <a:ext cx="6345254" cy="1154812"/>
            <a:chOff x="1357290" y="4929198"/>
            <a:chExt cx="5357850" cy="1154812"/>
          </a:xfrm>
        </p:grpSpPr>
        <p:sp>
          <p:nvSpPr>
            <p:cNvPr id="26" name="TextBox 25"/>
            <p:cNvSpPr txBox="1"/>
            <p:nvPr/>
          </p:nvSpPr>
          <p:spPr>
            <a:xfrm>
              <a:off x="1357290" y="5400746"/>
              <a:ext cx="5357850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改进后的</a:t>
              </a:r>
              <a:r>
                <a:rPr lang="en-US" altLang="zh-CN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KMP</a:t>
              </a:r>
              <a:r>
                <a:rPr lang="zh-CN" altLang="en-US">
                  <a:solidFill>
                    <a:schemeClr val="tx1"/>
                  </a:solidFill>
                  <a:latin typeface="Consolas" pitchFamily="49" charset="0"/>
                  <a:ea typeface="楷体" pitchFamily="49" charset="-122"/>
                  <a:cs typeface="Consolas" pitchFamily="49" charset="0"/>
                </a:rPr>
                <a:t>算法进一步提高模式匹配的效率。</a:t>
              </a:r>
              <a:endParaRPr lang="zh-CN" altLang="en-US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下箭头 26"/>
            <p:cNvSpPr/>
            <p:nvPr/>
          </p:nvSpPr>
          <p:spPr bwMode="auto">
            <a:xfrm>
              <a:off x="3857620" y="4929198"/>
              <a:ext cx="214314" cy="357190"/>
            </a:xfrm>
            <a:prstGeom prst="downArrow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3">
            <a:extLst>
              <a:ext uri="{FF2B5EF4-FFF2-40B4-BE49-F238E27FC236}">
                <a16:creationId xmlns:a16="http://schemas.microsoft.com/office/drawing/2014/main" id="{172C358C-65F3-4929-866E-9A514F7BE412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6FD453-B1F5-42CE-98EF-3527BAB6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D5A0D8-13B3-4AE9-8A13-19042859FA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3963" y="1232935"/>
            <a:ext cx="6002477" cy="6002477"/>
          </a:xfrm>
          <a:prstGeom prst="rect">
            <a:avLst/>
          </a:prstGeom>
        </p:spPr>
      </p:pic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729689" y="1582650"/>
            <a:ext cx="3786214" cy="363176"/>
          </a:xfrm>
          <a:prstGeom prst="rect">
            <a:avLst/>
          </a:prstGeom>
          <a:solidFill>
            <a:srgbClr val="F3980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数据结构</a:t>
            </a:r>
            <a:r>
              <a:rPr lang="zh-CN" altLang="en-US" sz="2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经典算法的启示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80330" y="3285924"/>
            <a:ext cx="1309677" cy="338554"/>
          </a:xfrm>
          <a:prstGeom prst="rect">
            <a:avLst/>
          </a:prstGeom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BF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</a:t>
            </a:r>
            <a:endParaRPr lang="zh-CN" altLang="en-US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nsolas" pitchFamily="49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61246" y="4971864"/>
            <a:ext cx="1736718" cy="338554"/>
          </a:xfrm>
          <a:prstGeom prst="rect">
            <a:avLst/>
          </a:prstGeom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KMP</a:t>
            </a: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rPr>
              <a:t>算法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354152" y="3903100"/>
            <a:ext cx="1800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利用模式串</a:t>
            </a:r>
            <a:r>
              <a:rPr lang="zh-CN" altLang="en-US" sz="2000" dirty="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中</a:t>
            </a:r>
            <a:r>
              <a:rPr lang="zh-CN" altLang="en-US"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部分匹配信息</a:t>
            </a:r>
            <a:endParaRPr lang="zh-CN" altLang="en-US" sz="2000" dirty="0">
              <a:solidFill>
                <a:srgbClr val="CE3B37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11497" y="3789229"/>
            <a:ext cx="447340" cy="1008062"/>
          </a:xfrm>
          <a:prstGeom prst="downArrow">
            <a:avLst>
              <a:gd name="adj1" fmla="val 50000"/>
              <a:gd name="adj2" fmla="val 87202"/>
            </a:avLst>
          </a:prstGeom>
          <a:gradFill>
            <a:gsLst>
              <a:gs pos="0">
                <a:srgbClr val="CE3B37"/>
              </a:gs>
              <a:gs pos="100000">
                <a:srgbClr val="FFE985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BE057EF-5AA6-4D1C-A053-491336357B05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串的模式匹配</a:t>
            </a:r>
          </a:p>
        </p:txBody>
      </p:sp>
      <p:sp>
        <p:nvSpPr>
          <p:cNvPr id="16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2E38A3-4DF3-474B-A2E7-BD4BCB3AF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4.3.2 KMP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算法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>
            <a:extLst>
              <a:ext uri="{FF2B5EF4-FFF2-40B4-BE49-F238E27FC236}">
                <a16:creationId xmlns:a16="http://schemas.microsoft.com/office/drawing/2014/main" id="{E4474444-EAA6-4DA3-81B1-71AB46250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241757"/>
            <a:ext cx="7776864" cy="43744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2F3505-3F24-451F-8D23-5A461839BDDA}"/>
              </a:ext>
            </a:extLst>
          </p:cNvPr>
          <p:cNvSpPr txBox="1"/>
          <p:nvPr/>
        </p:nvSpPr>
        <p:spPr>
          <a:xfrm>
            <a:off x="1811524" y="5877273"/>
            <a:ext cx="8424936" cy="31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409831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390650" y="1535599"/>
            <a:ext cx="346074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串</a:t>
            </a:r>
            <a:r>
              <a:rPr lang="zh-CN" altLang="en-US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的基本运算如下</a:t>
            </a:r>
            <a:r>
              <a:rPr lang="en-US" altLang="zh-CN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:      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390650" y="2075191"/>
            <a:ext cx="9577064" cy="465832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457200" indent="-457200" algn="l">
              <a:lnSpc>
                <a:spcPts val="3200"/>
              </a:lnSpc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>
                <a:sym typeface="Wingdings"/>
              </a:rPr>
              <a:t>  </a:t>
            </a:r>
            <a:r>
              <a:rPr lang="en-US" altLang="zh-CN" sz="2400"/>
              <a:t>StrAssign(&amp;s</a:t>
            </a:r>
            <a:r>
              <a:rPr lang="zh-CN" altLang="en-US" sz="2400"/>
              <a:t>，</a:t>
            </a:r>
            <a:r>
              <a:rPr lang="en-US" altLang="zh-CN" sz="2400"/>
              <a:t>cstr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将</a:t>
            </a:r>
            <a:r>
              <a:rPr lang="zh-CN" altLang="en-US" sz="2400">
                <a:solidFill>
                  <a:schemeClr val="tx1"/>
                </a:solidFill>
              </a:rPr>
              <a:t>字符串常量</a:t>
            </a:r>
            <a:r>
              <a:rPr lang="en-US" altLang="zh-CN" sz="2400" dirty="0" err="1">
                <a:solidFill>
                  <a:schemeClr val="tx1"/>
                </a:solidFill>
              </a:rPr>
              <a:t>cstr</a:t>
            </a:r>
            <a:r>
              <a:rPr lang="zh-CN" altLang="en-US" sz="2400" dirty="0">
                <a:solidFill>
                  <a:schemeClr val="tx1"/>
                </a:solidFill>
              </a:rPr>
              <a:t>赋</a:t>
            </a:r>
            <a:r>
              <a:rPr lang="zh-CN" altLang="en-US" sz="2400">
                <a:solidFill>
                  <a:schemeClr val="tx1"/>
                </a:solidFill>
              </a:rPr>
              <a:t>给串</a:t>
            </a:r>
            <a:r>
              <a:rPr lang="en-US" altLang="zh-CN" sz="2400">
                <a:solidFill>
                  <a:schemeClr val="tx1"/>
                </a:solidFill>
              </a:rPr>
              <a:t>s</a:t>
            </a:r>
            <a:r>
              <a:rPr lang="zh-CN" altLang="en-US" sz="2400">
                <a:solidFill>
                  <a:schemeClr val="tx1"/>
                </a:solidFill>
              </a:rPr>
              <a:t>，即</a:t>
            </a:r>
            <a:r>
              <a:rPr lang="zh-CN" altLang="en-US" sz="2400" dirty="0">
                <a:solidFill>
                  <a:schemeClr val="tx1"/>
                </a:solidFill>
              </a:rPr>
              <a:t>生成其</a:t>
            </a:r>
            <a:r>
              <a:rPr lang="zh-CN" altLang="en-US" sz="2400">
                <a:solidFill>
                  <a:schemeClr val="tx1"/>
                </a:solidFill>
              </a:rPr>
              <a:t>值等于</a:t>
            </a:r>
            <a:r>
              <a:rPr lang="en-US" altLang="zh-CN" sz="2400" dirty="0" err="1">
                <a:solidFill>
                  <a:schemeClr val="tx1"/>
                </a:solidFill>
              </a:rPr>
              <a:t>cstr</a:t>
            </a:r>
            <a:r>
              <a:rPr lang="zh-CN" altLang="en-US" sz="2400">
                <a:solidFill>
                  <a:schemeClr val="tx1"/>
                </a:solidFill>
              </a:rPr>
              <a:t>的串</a:t>
            </a:r>
            <a:r>
              <a:rPr lang="en-US" altLang="zh-CN" sz="2400" dirty="0">
                <a:solidFill>
                  <a:schemeClr val="tx1"/>
                </a:solidFill>
              </a:rPr>
              <a:t>s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  <a:p>
            <a:r>
              <a:rPr lang="en-US" altLang="zh-CN" sz="2400">
                <a:sym typeface="Wingdings"/>
              </a:rPr>
              <a:t>  </a:t>
            </a:r>
            <a:r>
              <a:rPr lang="en-US" altLang="zh-CN" sz="2400"/>
              <a:t>StrCopy(&amp;s</a:t>
            </a:r>
            <a:r>
              <a:rPr lang="zh-CN" altLang="en-US" sz="2400"/>
              <a:t>，</a:t>
            </a:r>
            <a:r>
              <a:rPr lang="en-US" altLang="zh-CN" sz="2400"/>
              <a:t>t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串复制。</a:t>
            </a:r>
            <a:r>
              <a:rPr lang="zh-CN" altLang="en-US" sz="2400">
                <a:solidFill>
                  <a:schemeClr val="tx1"/>
                </a:solidFill>
              </a:rPr>
              <a:t>将串</a:t>
            </a:r>
            <a:r>
              <a:rPr lang="en-US" altLang="zh-CN" sz="2400" dirty="0">
                <a:solidFill>
                  <a:schemeClr val="tx1"/>
                </a:solidFill>
              </a:rPr>
              <a:t>t</a:t>
            </a:r>
            <a:r>
              <a:rPr lang="zh-CN" altLang="en-US" sz="2400" dirty="0">
                <a:solidFill>
                  <a:schemeClr val="tx1"/>
                </a:solidFill>
              </a:rPr>
              <a:t>赋</a:t>
            </a:r>
            <a:r>
              <a:rPr lang="zh-CN" altLang="en-US" sz="2400">
                <a:solidFill>
                  <a:schemeClr val="tx1"/>
                </a:solidFill>
              </a:rPr>
              <a:t>给串</a:t>
            </a:r>
            <a:r>
              <a:rPr lang="en-US" altLang="zh-CN" sz="2400" dirty="0">
                <a:solidFill>
                  <a:schemeClr val="tx1"/>
                </a:solidFill>
              </a:rPr>
              <a:t>s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  <a:p>
            <a:r>
              <a:rPr lang="en-US" altLang="zh-CN" sz="2400">
                <a:sym typeface="Wingdings"/>
              </a:rPr>
              <a:t>  </a:t>
            </a:r>
            <a:r>
              <a:rPr lang="en-US" altLang="zh-CN" sz="2400"/>
              <a:t>StrEqual(s</a:t>
            </a:r>
            <a:r>
              <a:rPr lang="zh-CN" altLang="en-US" sz="2400"/>
              <a:t>，</a:t>
            </a:r>
            <a:r>
              <a:rPr lang="en-US" altLang="zh-CN" sz="2400"/>
              <a:t>t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判串相等。若两</a:t>
            </a:r>
            <a:r>
              <a:rPr lang="zh-CN" altLang="en-US" sz="2400">
                <a:solidFill>
                  <a:schemeClr val="tx1"/>
                </a:solidFill>
              </a:rPr>
              <a:t>个串</a:t>
            </a:r>
            <a:r>
              <a:rPr lang="en-US" altLang="zh-CN" sz="2400">
                <a:solidFill>
                  <a:schemeClr val="tx1"/>
                </a:solidFill>
              </a:rPr>
              <a:t>s</a:t>
            </a:r>
            <a:r>
              <a:rPr lang="zh-CN" altLang="en-US" sz="2400">
                <a:solidFill>
                  <a:schemeClr val="tx1"/>
                </a:solidFill>
              </a:rPr>
              <a:t>与</a:t>
            </a:r>
            <a:r>
              <a:rPr lang="en-US" altLang="zh-CN" sz="2400" dirty="0">
                <a:solidFill>
                  <a:schemeClr val="tx1"/>
                </a:solidFill>
              </a:rPr>
              <a:t>t</a:t>
            </a:r>
            <a:r>
              <a:rPr lang="zh-CN" altLang="en-US" sz="2400" dirty="0">
                <a:solidFill>
                  <a:schemeClr val="tx1"/>
                </a:solidFill>
              </a:rPr>
              <a:t>相等则返回真；否则返回假。</a:t>
            </a:r>
          </a:p>
          <a:p>
            <a:r>
              <a:rPr lang="en-US" altLang="zh-CN" sz="2400">
                <a:sym typeface="Wingdings"/>
              </a:rPr>
              <a:t>  </a:t>
            </a:r>
            <a:r>
              <a:rPr lang="en-US" altLang="zh-CN" sz="2400"/>
              <a:t>StrLength(s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求串长。</a:t>
            </a:r>
            <a:r>
              <a:rPr lang="zh-CN" altLang="en-US" sz="2400">
                <a:solidFill>
                  <a:schemeClr val="tx1"/>
                </a:solidFill>
              </a:rPr>
              <a:t>返回串</a:t>
            </a:r>
            <a:r>
              <a:rPr lang="en-US" altLang="zh-CN" sz="2400" dirty="0">
                <a:solidFill>
                  <a:schemeClr val="tx1"/>
                </a:solidFill>
              </a:rPr>
              <a:t>s</a:t>
            </a:r>
            <a:r>
              <a:rPr lang="zh-CN" altLang="en-US" sz="2400" dirty="0">
                <a:solidFill>
                  <a:schemeClr val="tx1"/>
                </a:solidFill>
              </a:rPr>
              <a:t>中字符个数。</a:t>
            </a:r>
          </a:p>
          <a:p>
            <a:r>
              <a:rPr lang="en-US" altLang="zh-CN" sz="2400">
                <a:sym typeface="Wingdings"/>
              </a:rPr>
              <a:t>  </a:t>
            </a:r>
            <a:r>
              <a:rPr lang="en-US" altLang="zh-CN" sz="2400"/>
              <a:t>Concat(s</a:t>
            </a:r>
            <a:r>
              <a:rPr lang="zh-CN" altLang="en-US" sz="2400"/>
              <a:t>，</a:t>
            </a:r>
            <a:r>
              <a:rPr lang="en-US" altLang="zh-CN" sz="2400"/>
              <a:t>t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>
                <a:solidFill>
                  <a:schemeClr val="tx1"/>
                </a:solidFill>
              </a:rPr>
              <a:t>串连接</a:t>
            </a:r>
            <a:r>
              <a:rPr lang="en-US" altLang="zh-CN" sz="2400" dirty="0">
                <a:solidFill>
                  <a:schemeClr val="tx1"/>
                </a:solidFill>
              </a:rPr>
              <a:t>:</a:t>
            </a:r>
            <a:r>
              <a:rPr lang="zh-CN" altLang="en-US" sz="2400" dirty="0">
                <a:solidFill>
                  <a:schemeClr val="tx1"/>
                </a:solidFill>
              </a:rPr>
              <a:t>返回由两</a:t>
            </a:r>
            <a:r>
              <a:rPr lang="zh-CN" altLang="en-US" sz="2400">
                <a:solidFill>
                  <a:schemeClr val="tx1"/>
                </a:solidFill>
              </a:rPr>
              <a:t>个串</a:t>
            </a:r>
            <a:r>
              <a:rPr lang="en-US" altLang="zh-CN" sz="2400">
                <a:solidFill>
                  <a:schemeClr val="tx1"/>
                </a:solidFill>
              </a:rPr>
              <a:t>s</a:t>
            </a:r>
            <a:r>
              <a:rPr lang="zh-CN" altLang="en-US" sz="2400">
                <a:solidFill>
                  <a:schemeClr val="tx1"/>
                </a:solidFill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</a:rPr>
              <a:t>t</a:t>
            </a:r>
            <a:r>
              <a:rPr lang="zh-CN" altLang="en-US" sz="2400" dirty="0">
                <a:solidFill>
                  <a:schemeClr val="tx1"/>
                </a:solidFill>
              </a:rPr>
              <a:t>连接在一起形成的新串。</a:t>
            </a:r>
          </a:p>
          <a:p>
            <a:r>
              <a:rPr lang="en-US" altLang="zh-CN" sz="2400">
                <a:sym typeface="Wingdings"/>
              </a:rPr>
              <a:t>  </a:t>
            </a:r>
            <a:r>
              <a:rPr lang="en-US" altLang="zh-CN" sz="2400"/>
              <a:t>SubStr(s</a:t>
            </a:r>
            <a:r>
              <a:rPr lang="zh-CN" altLang="en-US" sz="2400"/>
              <a:t>，</a:t>
            </a:r>
            <a:r>
              <a:rPr lang="en-US" altLang="zh-CN" sz="2400"/>
              <a:t>i</a:t>
            </a:r>
            <a:r>
              <a:rPr lang="zh-CN" altLang="en-US" sz="2400"/>
              <a:t>，</a:t>
            </a:r>
            <a:r>
              <a:rPr lang="en-US" altLang="zh-CN" sz="2400"/>
              <a:t>j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求子串。</a:t>
            </a:r>
            <a:r>
              <a:rPr lang="zh-CN" altLang="en-US" sz="2400">
                <a:solidFill>
                  <a:schemeClr val="tx1"/>
                </a:solidFill>
              </a:rPr>
              <a:t>返回串</a:t>
            </a:r>
            <a:r>
              <a:rPr lang="en-US" altLang="zh-CN" sz="2400" dirty="0">
                <a:solidFill>
                  <a:schemeClr val="tx1"/>
                </a:solidFill>
              </a:rPr>
              <a:t>s</a:t>
            </a:r>
            <a:r>
              <a:rPr lang="zh-CN" altLang="en-US" sz="2400" dirty="0">
                <a:solidFill>
                  <a:schemeClr val="tx1"/>
                </a:solidFill>
              </a:rPr>
              <a:t>中</a:t>
            </a:r>
            <a:r>
              <a:rPr lang="zh-CN" altLang="en-US" sz="2400">
                <a:solidFill>
                  <a:schemeClr val="tx1"/>
                </a:solidFill>
              </a:rPr>
              <a:t>从第</a:t>
            </a:r>
            <a:r>
              <a:rPr lang="en-US" altLang="zh-CN" sz="2400" err="1">
                <a:solidFill>
                  <a:schemeClr val="tx1"/>
                </a:solidFill>
              </a:rPr>
              <a:t>i</a:t>
            </a:r>
            <a:r>
              <a:rPr lang="zh-CN" altLang="en-US" sz="2400">
                <a:solidFill>
                  <a:schemeClr val="tx1"/>
                </a:solidFill>
              </a:rPr>
              <a:t>（</a:t>
            </a:r>
            <a:r>
              <a:rPr lang="en-US" altLang="zh-CN" sz="2400">
                <a:solidFill>
                  <a:schemeClr val="tx1"/>
                </a:solidFill>
              </a:rPr>
              <a:t>1≤i≤</a:t>
            </a:r>
            <a:r>
              <a:rPr lang="en-US" altLang="zh-CN" sz="2400" dirty="0" err="1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）个字符开始的、</a:t>
            </a:r>
            <a:r>
              <a:rPr lang="zh-CN" altLang="en-US" sz="2400">
                <a:solidFill>
                  <a:schemeClr val="tx1"/>
                </a:solidFill>
              </a:rPr>
              <a:t>由连续</a:t>
            </a:r>
            <a:r>
              <a:rPr lang="en-US" altLang="zh-CN" sz="2400" dirty="0">
                <a:solidFill>
                  <a:schemeClr val="tx1"/>
                </a:solidFill>
              </a:rPr>
              <a:t>j</a:t>
            </a:r>
            <a:r>
              <a:rPr lang="zh-CN" altLang="en-US" sz="2400" dirty="0">
                <a:solidFill>
                  <a:schemeClr val="tx1"/>
                </a:solidFill>
              </a:rPr>
              <a:t>个字符组成的子串。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559171" y="946626"/>
            <a:ext cx="7264158" cy="387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defRPr>
            </a:lvl1pPr>
          </a:lstStyle>
          <a:p>
            <a:r>
              <a:rPr lang="en-US" altLang="zh-CN" sz="2400" dirty="0"/>
              <a:t> </a:t>
            </a:r>
            <a:r>
              <a:rPr lang="zh-CN" altLang="en-US" sz="2400" dirty="0"/>
              <a:t>串抽象数据类型＝逻辑结构＋基本运算（运算描述）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A7FCD96-D413-40DE-BF58-9303E1F0B833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271464" y="1628800"/>
            <a:ext cx="9937104" cy="3893566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457200" indent="-457200" algn="l">
              <a:lnSpc>
                <a:spcPts val="3200"/>
              </a:lnSpc>
              <a:defRPr sz="2000">
                <a:solidFill>
                  <a:srgbClr val="CE3B37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nsolas" pitchFamily="49" charset="0"/>
              </a:defRPr>
            </a:lvl1pPr>
          </a:lstStyle>
          <a:p>
            <a:r>
              <a:rPr lang="en-US" altLang="zh-CN" sz="2400">
                <a:sym typeface="Wingdings"/>
              </a:rPr>
              <a:t>  </a:t>
            </a:r>
            <a:r>
              <a:rPr lang="en-US" altLang="zh-CN" sz="2400"/>
              <a:t>InsStr(s1</a:t>
            </a:r>
            <a:r>
              <a:rPr lang="zh-CN" altLang="en-US" sz="2400"/>
              <a:t>，</a:t>
            </a:r>
            <a:r>
              <a:rPr lang="en-US" altLang="zh-CN" sz="2400"/>
              <a:t>i</a:t>
            </a:r>
            <a:r>
              <a:rPr lang="zh-CN" altLang="en-US" sz="2400"/>
              <a:t>，</a:t>
            </a:r>
            <a:r>
              <a:rPr lang="en-US" altLang="zh-CN" sz="2400"/>
              <a:t>s2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插入。</a:t>
            </a:r>
            <a:r>
              <a:rPr lang="zh-CN" altLang="en-US" sz="2400">
                <a:solidFill>
                  <a:schemeClr val="tx1"/>
                </a:solidFill>
              </a:rPr>
              <a:t>将串</a:t>
            </a:r>
            <a:r>
              <a:rPr lang="en-US" altLang="zh-CN" sz="2400" dirty="0" err="1">
                <a:solidFill>
                  <a:schemeClr val="tx1"/>
                </a:solidFill>
              </a:rPr>
              <a:t>s2</a:t>
            </a:r>
            <a:r>
              <a:rPr lang="zh-CN" altLang="en-US" sz="2400" dirty="0">
                <a:solidFill>
                  <a:schemeClr val="tx1"/>
                </a:solidFill>
              </a:rPr>
              <a:t>插入</a:t>
            </a:r>
            <a:r>
              <a:rPr lang="zh-CN" altLang="en-US" sz="2400">
                <a:solidFill>
                  <a:schemeClr val="tx1"/>
                </a:solidFill>
              </a:rPr>
              <a:t>到串</a:t>
            </a:r>
            <a:r>
              <a:rPr lang="en-US" altLang="zh-CN" sz="2400" dirty="0" err="1">
                <a:solidFill>
                  <a:schemeClr val="tx1"/>
                </a:solidFill>
              </a:rPr>
              <a:t>s1</a:t>
            </a:r>
            <a:r>
              <a:rPr lang="zh-CN" altLang="en-US" sz="2400">
                <a:solidFill>
                  <a:schemeClr val="tx1"/>
                </a:solidFill>
              </a:rPr>
              <a:t>的第</a:t>
            </a:r>
            <a:r>
              <a:rPr lang="en-US" altLang="zh-CN" sz="2400" err="1">
                <a:solidFill>
                  <a:schemeClr val="tx1"/>
                </a:solidFill>
              </a:rPr>
              <a:t>i</a:t>
            </a:r>
            <a:r>
              <a:rPr lang="zh-CN" altLang="en-US" sz="2400">
                <a:solidFill>
                  <a:schemeClr val="tx1"/>
                </a:solidFill>
              </a:rPr>
              <a:t>（</a:t>
            </a:r>
            <a:r>
              <a:rPr lang="en-US" altLang="zh-CN" sz="2400">
                <a:solidFill>
                  <a:schemeClr val="tx1"/>
                </a:solidFill>
              </a:rPr>
              <a:t>1≤i≤n</a:t>
            </a:r>
            <a:r>
              <a:rPr lang="en-US" altLang="zh-CN" sz="2400" dirty="0" err="1">
                <a:solidFill>
                  <a:schemeClr val="tx1"/>
                </a:solidFill>
              </a:rPr>
              <a:t>+1</a:t>
            </a:r>
            <a:r>
              <a:rPr lang="zh-CN" altLang="en-US" sz="2400" dirty="0">
                <a:solidFill>
                  <a:schemeClr val="tx1"/>
                </a:solidFill>
              </a:rPr>
              <a:t>）个</a:t>
            </a:r>
            <a:r>
              <a:rPr lang="zh-CN" altLang="en-US" sz="2400">
                <a:solidFill>
                  <a:schemeClr val="tx1"/>
                </a:solidFill>
              </a:rPr>
              <a:t>字符中，即将</a:t>
            </a:r>
            <a:r>
              <a:rPr lang="en-US" altLang="zh-CN" sz="2400" dirty="0" err="1">
                <a:solidFill>
                  <a:schemeClr val="tx1"/>
                </a:solidFill>
              </a:rPr>
              <a:t>s2</a:t>
            </a:r>
            <a:r>
              <a:rPr lang="zh-CN" altLang="en-US" sz="2400" dirty="0">
                <a:solidFill>
                  <a:schemeClr val="tx1"/>
                </a:solidFill>
              </a:rPr>
              <a:t>的第一个</a:t>
            </a:r>
            <a:r>
              <a:rPr lang="zh-CN" altLang="en-US" sz="2400">
                <a:solidFill>
                  <a:schemeClr val="tx1"/>
                </a:solidFill>
              </a:rPr>
              <a:t>字符作为</a:t>
            </a:r>
            <a:r>
              <a:rPr lang="en-US" altLang="zh-CN" sz="2400" dirty="0" err="1">
                <a:solidFill>
                  <a:schemeClr val="tx1"/>
                </a:solidFill>
              </a:rPr>
              <a:t>s1</a:t>
            </a:r>
            <a:r>
              <a:rPr lang="zh-CN" altLang="en-US" sz="2400">
                <a:solidFill>
                  <a:schemeClr val="tx1"/>
                </a:solidFill>
              </a:rPr>
              <a:t>的第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>
                <a:solidFill>
                  <a:schemeClr val="tx1"/>
                </a:solidFill>
              </a:rPr>
              <a:t>个字符，并</a:t>
            </a:r>
            <a:r>
              <a:rPr lang="zh-CN" altLang="en-US" sz="2400" dirty="0">
                <a:solidFill>
                  <a:schemeClr val="tx1"/>
                </a:solidFill>
              </a:rPr>
              <a:t>返回产生的新串。</a:t>
            </a:r>
          </a:p>
          <a:p>
            <a:r>
              <a:rPr lang="en-US" altLang="zh-CN" sz="2400">
                <a:sym typeface="Wingdings"/>
              </a:rPr>
              <a:t>  </a:t>
            </a:r>
            <a:r>
              <a:rPr lang="en-US" altLang="zh-CN" sz="2400"/>
              <a:t>DelStr(s</a:t>
            </a:r>
            <a:r>
              <a:rPr lang="zh-CN" altLang="en-US" sz="2400"/>
              <a:t>，</a:t>
            </a:r>
            <a:r>
              <a:rPr lang="en-US" altLang="zh-CN" sz="2400"/>
              <a:t>i</a:t>
            </a:r>
            <a:r>
              <a:rPr lang="zh-CN" altLang="en-US" sz="2400"/>
              <a:t>，</a:t>
            </a:r>
            <a:r>
              <a:rPr lang="en-US" altLang="zh-CN" sz="2400"/>
              <a:t>j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删除。</a:t>
            </a:r>
            <a:r>
              <a:rPr lang="zh-CN" altLang="en-US" sz="2400">
                <a:solidFill>
                  <a:schemeClr val="tx1"/>
                </a:solidFill>
              </a:rPr>
              <a:t>从串</a:t>
            </a:r>
            <a:r>
              <a:rPr lang="en-US" altLang="zh-CN" sz="2400" dirty="0">
                <a:solidFill>
                  <a:schemeClr val="tx1"/>
                </a:solidFill>
              </a:rPr>
              <a:t>s</a:t>
            </a:r>
            <a:r>
              <a:rPr lang="zh-CN" altLang="en-US" sz="2400" dirty="0">
                <a:solidFill>
                  <a:schemeClr val="tx1"/>
                </a:solidFill>
              </a:rPr>
              <a:t>中删去</a:t>
            </a:r>
            <a:r>
              <a:rPr lang="zh-CN" altLang="en-US" sz="2400">
                <a:solidFill>
                  <a:schemeClr val="tx1"/>
                </a:solidFill>
              </a:rPr>
              <a:t>从第</a:t>
            </a:r>
            <a:r>
              <a:rPr lang="en-US" altLang="zh-CN" sz="2400" err="1">
                <a:solidFill>
                  <a:schemeClr val="tx1"/>
                </a:solidFill>
              </a:rPr>
              <a:t>i</a:t>
            </a:r>
            <a:r>
              <a:rPr lang="zh-CN" altLang="en-US" sz="2400">
                <a:solidFill>
                  <a:schemeClr val="tx1"/>
                </a:solidFill>
              </a:rPr>
              <a:t>（</a:t>
            </a:r>
            <a:r>
              <a:rPr lang="en-US" altLang="zh-CN" sz="2400">
                <a:solidFill>
                  <a:schemeClr val="tx1"/>
                </a:solidFill>
              </a:rPr>
              <a:t>1≤i≤</a:t>
            </a:r>
            <a:r>
              <a:rPr lang="en-US" altLang="zh-CN" sz="2400" dirty="0" err="1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）个字符开始的</a:t>
            </a:r>
            <a:r>
              <a:rPr lang="zh-CN" altLang="en-US" sz="2400">
                <a:solidFill>
                  <a:schemeClr val="tx1"/>
                </a:solidFill>
              </a:rPr>
              <a:t>长度为</a:t>
            </a:r>
            <a:r>
              <a:rPr lang="en-US" altLang="zh-CN" sz="2400" dirty="0">
                <a:solidFill>
                  <a:schemeClr val="tx1"/>
                </a:solidFill>
              </a:rPr>
              <a:t>j</a:t>
            </a:r>
            <a:r>
              <a:rPr lang="zh-CN" altLang="en-US" sz="2400" dirty="0">
                <a:solidFill>
                  <a:schemeClr val="tx1"/>
                </a:solidFill>
              </a:rPr>
              <a:t>的</a:t>
            </a:r>
            <a:r>
              <a:rPr lang="zh-CN" altLang="en-US" sz="2400">
                <a:solidFill>
                  <a:schemeClr val="tx1"/>
                </a:solidFill>
              </a:rPr>
              <a:t>子串，并</a:t>
            </a:r>
            <a:r>
              <a:rPr lang="zh-CN" altLang="en-US" sz="2400" dirty="0">
                <a:solidFill>
                  <a:schemeClr val="tx1"/>
                </a:solidFill>
              </a:rPr>
              <a:t>返回产生的新串。</a:t>
            </a:r>
          </a:p>
          <a:p>
            <a:r>
              <a:rPr lang="en-US" altLang="zh-CN" sz="2400">
                <a:sym typeface="Wingdings"/>
              </a:rPr>
              <a:t>  </a:t>
            </a:r>
            <a:r>
              <a:rPr lang="en-US" altLang="zh-CN" sz="2400"/>
              <a:t>RepStr(s</a:t>
            </a:r>
            <a:r>
              <a:rPr lang="zh-CN" altLang="en-US" sz="2400"/>
              <a:t>，</a:t>
            </a:r>
            <a:r>
              <a:rPr lang="en-US" altLang="zh-CN" sz="2400"/>
              <a:t>i</a:t>
            </a:r>
            <a:r>
              <a:rPr lang="zh-CN" altLang="en-US" sz="2400"/>
              <a:t>，</a:t>
            </a:r>
            <a:r>
              <a:rPr lang="en-US" altLang="zh-CN" sz="2400"/>
              <a:t>j</a:t>
            </a:r>
            <a:r>
              <a:rPr lang="zh-CN" altLang="en-US" sz="2400"/>
              <a:t>，</a:t>
            </a:r>
            <a:r>
              <a:rPr lang="en-US" altLang="zh-CN" sz="2400"/>
              <a:t>t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替换。</a:t>
            </a:r>
            <a:r>
              <a:rPr lang="zh-CN" altLang="en-US" sz="2400">
                <a:solidFill>
                  <a:schemeClr val="tx1"/>
                </a:solidFill>
              </a:rPr>
              <a:t>在串</a:t>
            </a:r>
            <a:r>
              <a:rPr lang="en-US" altLang="zh-CN" sz="2400">
                <a:solidFill>
                  <a:schemeClr val="tx1"/>
                </a:solidFill>
              </a:rPr>
              <a:t>s</a:t>
            </a:r>
            <a:r>
              <a:rPr lang="zh-CN" altLang="en-US" sz="2400">
                <a:solidFill>
                  <a:schemeClr val="tx1"/>
                </a:solidFill>
              </a:rPr>
              <a:t>中，将第</a:t>
            </a:r>
            <a:r>
              <a:rPr lang="en-US" altLang="zh-CN" sz="2400" err="1">
                <a:solidFill>
                  <a:schemeClr val="tx1"/>
                </a:solidFill>
              </a:rPr>
              <a:t>i</a:t>
            </a:r>
            <a:r>
              <a:rPr lang="zh-CN" altLang="en-US" sz="2400">
                <a:solidFill>
                  <a:schemeClr val="tx1"/>
                </a:solidFill>
              </a:rPr>
              <a:t>（</a:t>
            </a:r>
            <a:r>
              <a:rPr lang="en-US" altLang="zh-CN" sz="2400">
                <a:solidFill>
                  <a:schemeClr val="tx1"/>
                </a:solidFill>
              </a:rPr>
              <a:t>1≤i≤</a:t>
            </a:r>
            <a:r>
              <a:rPr lang="en-US" altLang="zh-CN" sz="2400" dirty="0" err="1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）个字符</a:t>
            </a:r>
            <a:r>
              <a:rPr lang="zh-CN" altLang="en-US" sz="2400">
                <a:solidFill>
                  <a:schemeClr val="tx1"/>
                </a:solidFill>
              </a:rPr>
              <a:t>开始的</a:t>
            </a:r>
            <a:r>
              <a:rPr lang="en-US" altLang="zh-CN" sz="2400" dirty="0">
                <a:solidFill>
                  <a:schemeClr val="tx1"/>
                </a:solidFill>
              </a:rPr>
              <a:t>j</a:t>
            </a:r>
            <a:r>
              <a:rPr lang="zh-CN" altLang="en-US" sz="2400" dirty="0">
                <a:solidFill>
                  <a:schemeClr val="tx1"/>
                </a:solidFill>
              </a:rPr>
              <a:t>个字符构成的子串</a:t>
            </a:r>
            <a:r>
              <a:rPr lang="zh-CN" altLang="en-US" sz="2400">
                <a:solidFill>
                  <a:schemeClr val="tx1"/>
                </a:solidFill>
              </a:rPr>
              <a:t>用串</a:t>
            </a:r>
            <a:r>
              <a:rPr lang="en-US" altLang="zh-CN" sz="2400">
                <a:solidFill>
                  <a:schemeClr val="tx1"/>
                </a:solidFill>
              </a:rPr>
              <a:t>t</a:t>
            </a:r>
            <a:r>
              <a:rPr lang="zh-CN" altLang="en-US" sz="2400">
                <a:solidFill>
                  <a:schemeClr val="tx1"/>
                </a:solidFill>
              </a:rPr>
              <a:t>替换，并</a:t>
            </a:r>
            <a:r>
              <a:rPr lang="zh-CN" altLang="en-US" sz="2400" dirty="0">
                <a:solidFill>
                  <a:schemeClr val="tx1"/>
                </a:solidFill>
              </a:rPr>
              <a:t>返回产生的新串。</a:t>
            </a:r>
          </a:p>
          <a:p>
            <a:r>
              <a:rPr lang="en-US" altLang="zh-CN" sz="2400">
                <a:sym typeface="Wingdings"/>
              </a:rPr>
              <a:t>  </a:t>
            </a:r>
            <a:r>
              <a:rPr lang="en-US" altLang="zh-CN" sz="2400"/>
              <a:t>DispStr(s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串输出。</a:t>
            </a:r>
            <a:r>
              <a:rPr lang="zh-CN" altLang="en-US" sz="2400">
                <a:solidFill>
                  <a:schemeClr val="tx1"/>
                </a:solidFill>
              </a:rPr>
              <a:t>输出串</a:t>
            </a:r>
            <a:r>
              <a:rPr lang="en-US" altLang="zh-CN" sz="2400" dirty="0">
                <a:solidFill>
                  <a:schemeClr val="tx1"/>
                </a:solidFill>
              </a:rPr>
              <a:t>s</a:t>
            </a:r>
            <a:r>
              <a:rPr lang="zh-CN" altLang="en-US" sz="2400" dirty="0">
                <a:solidFill>
                  <a:schemeClr val="tx1"/>
                </a:solidFill>
              </a:rPr>
              <a:t>的所有元素值。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448A2C5-D2F5-42E5-8771-5AFBABE7D91A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075387" y="1434868"/>
            <a:ext cx="10041225" cy="14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    串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中元素逻辑关系与线性表</a:t>
            </a:r>
            <a:r>
              <a:rPr lang="zh-CN" altLang="en-US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的相同，</a:t>
            </a:r>
            <a:r>
              <a:rPr lang="zh-CN" altLang="en-US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串</a:t>
            </a:r>
            <a:r>
              <a:rPr lang="zh-CN" altLang="en-US" dirty="0">
                <a:solidFill>
                  <a:schemeClr val="tx1"/>
                </a:solidFill>
                <a:ea typeface="楷体" pitchFamily="49" charset="-122"/>
                <a:cs typeface="Times New Roman" pitchFamily="18" charset="0"/>
              </a:rPr>
              <a:t>可以采用与线性表相同的存储结构。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7121170" y="3529406"/>
            <a:ext cx="1357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逻辑结构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7079900" y="5682734"/>
            <a:ext cx="14398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>
                <a:solidFill>
                  <a:srgbClr val="F3980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存储结构</a:t>
            </a: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7835550" y="3961206"/>
            <a:ext cx="0" cy="1650090"/>
          </a:xfrm>
          <a:prstGeom prst="line">
            <a:avLst/>
          </a:prstGeom>
          <a:noFill/>
          <a:ln w="38100">
            <a:solidFill>
              <a:srgbClr val="F3980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079158" y="3600844"/>
            <a:ext cx="1063639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线性表</a:t>
            </a:r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>
            <a:off x="3944220" y="4039661"/>
            <a:ext cx="484197" cy="724821"/>
          </a:xfrm>
          <a:custGeom>
            <a:avLst/>
            <a:gdLst/>
            <a:ahLst/>
            <a:cxnLst>
              <a:cxn ang="0">
                <a:pos x="267" y="0"/>
              </a:cxn>
              <a:cxn ang="0">
                <a:pos x="0" y="416"/>
              </a:cxn>
            </a:cxnLst>
            <a:rect l="0" t="0" r="r" b="b"/>
            <a:pathLst>
              <a:path w="267" h="416">
                <a:moveTo>
                  <a:pt x="267" y="0"/>
                </a:moveTo>
                <a:lnTo>
                  <a:pt x="0" y="416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4857045" y="4039661"/>
            <a:ext cx="428627" cy="71437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6" y="368"/>
              </a:cxn>
            </a:cxnLst>
            <a:rect l="0" t="0" r="r" b="b"/>
            <a:pathLst>
              <a:path w="256" h="368">
                <a:moveTo>
                  <a:pt x="0" y="0"/>
                </a:moveTo>
                <a:lnTo>
                  <a:pt x="256" y="368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142533" y="4751781"/>
            <a:ext cx="1214446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顺序表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5014194" y="4751781"/>
            <a:ext cx="985858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链 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99656" y="5682734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顺序串</a:t>
            </a:r>
          </a:p>
        </p:txBody>
      </p:sp>
      <p:sp>
        <p:nvSpPr>
          <p:cNvPr id="25" name="下箭头 24"/>
          <p:cNvSpPr/>
          <p:nvPr/>
        </p:nvSpPr>
        <p:spPr>
          <a:xfrm>
            <a:off x="3714036" y="5325544"/>
            <a:ext cx="142876" cy="28575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14168" y="5682734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链串</a:t>
            </a:r>
          </a:p>
        </p:txBody>
      </p:sp>
      <p:sp>
        <p:nvSpPr>
          <p:cNvPr id="27" name="下箭头 26"/>
          <p:cNvSpPr/>
          <p:nvPr/>
        </p:nvSpPr>
        <p:spPr>
          <a:xfrm>
            <a:off x="5428548" y="5325544"/>
            <a:ext cx="142876" cy="285752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01A4854D-54E6-4E42-B030-C4CEEA84C45A}"/>
              </a:ext>
            </a:extLst>
          </p:cNvPr>
          <p:cNvSpPr txBox="1"/>
          <p:nvPr/>
        </p:nvSpPr>
        <p:spPr>
          <a:xfrm>
            <a:off x="1046697" y="124482"/>
            <a:ext cx="3429121" cy="494302"/>
          </a:xfrm>
          <a:prstGeom prst="rect">
            <a:avLst/>
          </a:prstGeom>
          <a:solidFill>
            <a:srgbClr val="F39801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4.1 </a:t>
            </a:r>
            <a:r>
              <a:rPr lang="zh-CN" altLang="en-US" sz="32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串的基本概念</a:t>
            </a:r>
          </a:p>
        </p:txBody>
      </p:sp>
      <p:sp>
        <p:nvSpPr>
          <p:cNvPr id="29" name="Rectangle 7" descr="信纸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DAACDD8-8D1D-4C5F-8DEA-B1E07F1F6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88" y="937681"/>
            <a:ext cx="6336456" cy="4440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lang="en-US" altLang="zh-CN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4.2.1 </a:t>
            </a:r>
            <a:r>
              <a:rPr lang="zh-CN" altLang="en-US" sz="2800" b="0">
                <a:ln w="11430">
                  <a:noFill/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串的顺序存储及其基本操作实现 </a:t>
            </a:r>
          </a:p>
        </p:txBody>
      </p:sp>
      <p:pic>
        <p:nvPicPr>
          <p:cNvPr id="30" name="图片 29" descr="图标&#10;&#10;描述已自动生成">
            <a:extLst>
              <a:ext uri="{FF2B5EF4-FFF2-40B4-BE49-F238E27FC236}">
                <a16:creationId xmlns:a16="http://schemas.microsoft.com/office/drawing/2014/main" id="{022731A5-F471-4D76-A68C-027ECB8D4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87" y="2848154"/>
            <a:ext cx="4051035" cy="405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0033CC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10939</TotalTime>
  <Words>6928</Words>
  <Application>Microsoft Office PowerPoint</Application>
  <PresentationFormat>宽屏</PresentationFormat>
  <Paragraphs>1045</Paragraphs>
  <Slides>66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7" baseType="lpstr">
      <vt:lpstr>黑体</vt:lpstr>
      <vt:lpstr>楷体</vt:lpstr>
      <vt:lpstr>思源黑体 CN Heavy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lcb;wbh</dc:creator>
  <cp:lastModifiedBy>A83381</cp:lastModifiedBy>
  <cp:revision>1625</cp:revision>
  <dcterms:created xsi:type="dcterms:W3CDTF">2004-03-31T23:50:14Z</dcterms:created>
  <dcterms:modified xsi:type="dcterms:W3CDTF">2022-06-24T08:37:33Z</dcterms:modified>
</cp:coreProperties>
</file>